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FEFF"/>
    <a:srgbClr val="009193"/>
    <a:srgbClr val="FFDA85"/>
    <a:srgbClr val="E19200"/>
    <a:srgbClr val="FFFFFF"/>
    <a:srgbClr val="FF7E79"/>
    <a:srgbClr val="945200"/>
    <a:srgbClr val="FFECC0"/>
    <a:srgbClr val="F9FFE2"/>
    <a:srgbClr val="3E2F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76"/>
    <p:restoredTop sz="94643"/>
  </p:normalViewPr>
  <p:slideViewPr>
    <p:cSldViewPr snapToGrid="0" snapToObjects="1">
      <p:cViewPr varScale="1">
        <p:scale>
          <a:sx n="95" d="100"/>
          <a:sy n="95" d="100"/>
        </p:scale>
        <p:origin x="1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22600-92A8-774B-85C7-853B384B1BF2}" type="datetimeFigureOut">
              <a:rPr lang="en-BY" smtClean="0"/>
              <a:t>4/8/21</a:t>
            </a:fld>
            <a:endParaRPr lang="en-B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31D2F-F09B-DB4D-9808-897FCC2E8CEC}" type="slidenum">
              <a:rPr lang="en-BY" smtClean="0"/>
              <a:t>‹#›</a:t>
            </a:fld>
            <a:endParaRPr lang="en-BY"/>
          </a:p>
        </p:txBody>
      </p:sp>
    </p:spTree>
    <p:extLst>
      <p:ext uri="{BB962C8B-B14F-4D97-AF65-F5344CB8AC3E}">
        <p14:creationId xmlns:p14="http://schemas.microsoft.com/office/powerpoint/2010/main" val="1833870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831D2F-F09B-DB4D-9808-897FCC2E8CEC}" type="slidenum">
              <a:rPr lang="en-BY" smtClean="0"/>
              <a:t>2</a:t>
            </a:fld>
            <a:endParaRPr lang="en-BY"/>
          </a:p>
        </p:txBody>
      </p:sp>
    </p:spTree>
    <p:extLst>
      <p:ext uri="{BB962C8B-B14F-4D97-AF65-F5344CB8AC3E}">
        <p14:creationId xmlns:p14="http://schemas.microsoft.com/office/powerpoint/2010/main" val="3417552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831D2F-F09B-DB4D-9808-897FCC2E8CEC}" type="slidenum">
              <a:rPr lang="en-BY" smtClean="0"/>
              <a:t>3</a:t>
            </a:fld>
            <a:endParaRPr lang="en-BY"/>
          </a:p>
        </p:txBody>
      </p:sp>
    </p:spTree>
    <p:extLst>
      <p:ext uri="{BB962C8B-B14F-4D97-AF65-F5344CB8AC3E}">
        <p14:creationId xmlns:p14="http://schemas.microsoft.com/office/powerpoint/2010/main" val="4096129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831D2F-F09B-DB4D-9808-897FCC2E8CEC}" type="slidenum">
              <a:rPr lang="en-BY" smtClean="0"/>
              <a:t>4</a:t>
            </a:fld>
            <a:endParaRPr lang="en-BY"/>
          </a:p>
        </p:txBody>
      </p:sp>
    </p:spTree>
    <p:extLst>
      <p:ext uri="{BB962C8B-B14F-4D97-AF65-F5344CB8AC3E}">
        <p14:creationId xmlns:p14="http://schemas.microsoft.com/office/powerpoint/2010/main" val="1202315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831D2F-F09B-DB4D-9808-897FCC2E8CEC}" type="slidenum">
              <a:rPr lang="en-BY" smtClean="0"/>
              <a:t>5</a:t>
            </a:fld>
            <a:endParaRPr lang="en-BY"/>
          </a:p>
        </p:txBody>
      </p:sp>
    </p:spTree>
    <p:extLst>
      <p:ext uri="{BB962C8B-B14F-4D97-AF65-F5344CB8AC3E}">
        <p14:creationId xmlns:p14="http://schemas.microsoft.com/office/powerpoint/2010/main" val="4014051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CDA57-DD86-174A-B7BF-B6B49CBD621F}" type="datetimeFigureOut">
              <a:rPr lang="en-BY" smtClean="0"/>
              <a:t>4/8/21</a:t>
            </a:fld>
            <a:endParaRPr lang="en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0EA74-FBF4-0149-87C5-A8E37545022F}" type="slidenum">
              <a:rPr lang="en-BY" smtClean="0"/>
              <a:t>‹#›</a:t>
            </a:fld>
            <a:endParaRPr lang="en-BY"/>
          </a:p>
        </p:txBody>
      </p:sp>
    </p:spTree>
    <p:extLst>
      <p:ext uri="{BB962C8B-B14F-4D97-AF65-F5344CB8AC3E}">
        <p14:creationId xmlns:p14="http://schemas.microsoft.com/office/powerpoint/2010/main" val="144974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CDA57-DD86-174A-B7BF-B6B49CBD621F}" type="datetimeFigureOut">
              <a:rPr lang="en-BY" smtClean="0"/>
              <a:t>4/8/21</a:t>
            </a:fld>
            <a:endParaRPr lang="en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0EA74-FBF4-0149-87C5-A8E37545022F}" type="slidenum">
              <a:rPr lang="en-BY" smtClean="0"/>
              <a:t>‹#›</a:t>
            </a:fld>
            <a:endParaRPr lang="en-BY"/>
          </a:p>
        </p:txBody>
      </p:sp>
    </p:spTree>
    <p:extLst>
      <p:ext uri="{BB962C8B-B14F-4D97-AF65-F5344CB8AC3E}">
        <p14:creationId xmlns:p14="http://schemas.microsoft.com/office/powerpoint/2010/main" val="521061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CDA57-DD86-174A-B7BF-B6B49CBD621F}" type="datetimeFigureOut">
              <a:rPr lang="en-BY" smtClean="0"/>
              <a:t>4/8/21</a:t>
            </a:fld>
            <a:endParaRPr lang="en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0EA74-FBF4-0149-87C5-A8E37545022F}" type="slidenum">
              <a:rPr lang="en-BY" smtClean="0"/>
              <a:t>‹#›</a:t>
            </a:fld>
            <a:endParaRPr lang="en-BY"/>
          </a:p>
        </p:txBody>
      </p:sp>
    </p:spTree>
    <p:extLst>
      <p:ext uri="{BB962C8B-B14F-4D97-AF65-F5344CB8AC3E}">
        <p14:creationId xmlns:p14="http://schemas.microsoft.com/office/powerpoint/2010/main" val="2741746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CDA57-DD86-174A-B7BF-B6B49CBD621F}" type="datetimeFigureOut">
              <a:rPr lang="en-BY" smtClean="0"/>
              <a:t>4/8/21</a:t>
            </a:fld>
            <a:endParaRPr lang="en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0EA74-FBF4-0149-87C5-A8E37545022F}" type="slidenum">
              <a:rPr lang="en-BY" smtClean="0"/>
              <a:t>‹#›</a:t>
            </a:fld>
            <a:endParaRPr lang="en-BY"/>
          </a:p>
        </p:txBody>
      </p:sp>
    </p:spTree>
    <p:extLst>
      <p:ext uri="{BB962C8B-B14F-4D97-AF65-F5344CB8AC3E}">
        <p14:creationId xmlns:p14="http://schemas.microsoft.com/office/powerpoint/2010/main" val="748197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CDA57-DD86-174A-B7BF-B6B49CBD621F}" type="datetimeFigureOut">
              <a:rPr lang="en-BY" smtClean="0"/>
              <a:t>4/8/21</a:t>
            </a:fld>
            <a:endParaRPr lang="en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0EA74-FBF4-0149-87C5-A8E37545022F}" type="slidenum">
              <a:rPr lang="en-BY" smtClean="0"/>
              <a:t>‹#›</a:t>
            </a:fld>
            <a:endParaRPr lang="en-BY"/>
          </a:p>
        </p:txBody>
      </p:sp>
    </p:spTree>
    <p:extLst>
      <p:ext uri="{BB962C8B-B14F-4D97-AF65-F5344CB8AC3E}">
        <p14:creationId xmlns:p14="http://schemas.microsoft.com/office/powerpoint/2010/main" val="923504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CDA57-DD86-174A-B7BF-B6B49CBD621F}" type="datetimeFigureOut">
              <a:rPr lang="en-BY" smtClean="0"/>
              <a:t>4/8/21</a:t>
            </a:fld>
            <a:endParaRPr lang="en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0EA74-FBF4-0149-87C5-A8E37545022F}" type="slidenum">
              <a:rPr lang="en-BY" smtClean="0"/>
              <a:t>‹#›</a:t>
            </a:fld>
            <a:endParaRPr lang="en-BY"/>
          </a:p>
        </p:txBody>
      </p:sp>
    </p:spTree>
    <p:extLst>
      <p:ext uri="{BB962C8B-B14F-4D97-AF65-F5344CB8AC3E}">
        <p14:creationId xmlns:p14="http://schemas.microsoft.com/office/powerpoint/2010/main" val="3251382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CDA57-DD86-174A-B7BF-B6B49CBD621F}" type="datetimeFigureOut">
              <a:rPr lang="en-BY" smtClean="0"/>
              <a:t>4/8/21</a:t>
            </a:fld>
            <a:endParaRPr lang="en-B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0EA74-FBF4-0149-87C5-A8E37545022F}" type="slidenum">
              <a:rPr lang="en-BY" smtClean="0"/>
              <a:t>‹#›</a:t>
            </a:fld>
            <a:endParaRPr lang="en-BY"/>
          </a:p>
        </p:txBody>
      </p:sp>
    </p:spTree>
    <p:extLst>
      <p:ext uri="{BB962C8B-B14F-4D97-AF65-F5344CB8AC3E}">
        <p14:creationId xmlns:p14="http://schemas.microsoft.com/office/powerpoint/2010/main" val="2724023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CDA57-DD86-174A-B7BF-B6B49CBD621F}" type="datetimeFigureOut">
              <a:rPr lang="en-BY" smtClean="0"/>
              <a:t>4/8/21</a:t>
            </a:fld>
            <a:endParaRPr lang="en-B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0EA74-FBF4-0149-87C5-A8E37545022F}" type="slidenum">
              <a:rPr lang="en-BY" smtClean="0"/>
              <a:t>‹#›</a:t>
            </a:fld>
            <a:endParaRPr lang="en-BY"/>
          </a:p>
        </p:txBody>
      </p:sp>
    </p:spTree>
    <p:extLst>
      <p:ext uri="{BB962C8B-B14F-4D97-AF65-F5344CB8AC3E}">
        <p14:creationId xmlns:p14="http://schemas.microsoft.com/office/powerpoint/2010/main" val="3609276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CDA57-DD86-174A-B7BF-B6B49CBD621F}" type="datetimeFigureOut">
              <a:rPr lang="en-BY" smtClean="0"/>
              <a:t>4/8/21</a:t>
            </a:fld>
            <a:endParaRPr lang="en-B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0EA74-FBF4-0149-87C5-A8E37545022F}" type="slidenum">
              <a:rPr lang="en-BY" smtClean="0"/>
              <a:t>‹#›</a:t>
            </a:fld>
            <a:endParaRPr lang="en-BY"/>
          </a:p>
        </p:txBody>
      </p:sp>
    </p:spTree>
    <p:extLst>
      <p:ext uri="{BB962C8B-B14F-4D97-AF65-F5344CB8AC3E}">
        <p14:creationId xmlns:p14="http://schemas.microsoft.com/office/powerpoint/2010/main" val="1186541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CDA57-DD86-174A-B7BF-B6B49CBD621F}" type="datetimeFigureOut">
              <a:rPr lang="en-BY" smtClean="0"/>
              <a:t>4/8/21</a:t>
            </a:fld>
            <a:endParaRPr lang="en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0EA74-FBF4-0149-87C5-A8E37545022F}" type="slidenum">
              <a:rPr lang="en-BY" smtClean="0"/>
              <a:t>‹#›</a:t>
            </a:fld>
            <a:endParaRPr lang="en-BY"/>
          </a:p>
        </p:txBody>
      </p:sp>
    </p:spTree>
    <p:extLst>
      <p:ext uri="{BB962C8B-B14F-4D97-AF65-F5344CB8AC3E}">
        <p14:creationId xmlns:p14="http://schemas.microsoft.com/office/powerpoint/2010/main" val="3868155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CDA57-DD86-174A-B7BF-B6B49CBD621F}" type="datetimeFigureOut">
              <a:rPr lang="en-BY" smtClean="0"/>
              <a:t>4/8/21</a:t>
            </a:fld>
            <a:endParaRPr lang="en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0EA74-FBF4-0149-87C5-A8E37545022F}" type="slidenum">
              <a:rPr lang="en-BY" smtClean="0"/>
              <a:t>‹#›</a:t>
            </a:fld>
            <a:endParaRPr lang="en-BY"/>
          </a:p>
        </p:txBody>
      </p:sp>
    </p:spTree>
    <p:extLst>
      <p:ext uri="{BB962C8B-B14F-4D97-AF65-F5344CB8AC3E}">
        <p14:creationId xmlns:p14="http://schemas.microsoft.com/office/powerpoint/2010/main" val="2787319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CDA57-DD86-174A-B7BF-B6B49CBD621F}" type="datetimeFigureOut">
              <a:rPr lang="en-BY" smtClean="0"/>
              <a:t>4/8/21</a:t>
            </a:fld>
            <a:endParaRPr lang="en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0EA74-FBF4-0149-87C5-A8E37545022F}" type="slidenum">
              <a:rPr lang="en-BY" smtClean="0"/>
              <a:t>‹#›</a:t>
            </a:fld>
            <a:endParaRPr lang="en-BY"/>
          </a:p>
        </p:txBody>
      </p:sp>
    </p:spTree>
    <p:extLst>
      <p:ext uri="{BB962C8B-B14F-4D97-AF65-F5344CB8AC3E}">
        <p14:creationId xmlns:p14="http://schemas.microsoft.com/office/powerpoint/2010/main" val="1639188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C67089FB-9818-824F-A9BE-1B6EEB5F3148}"/>
              </a:ext>
            </a:extLst>
          </p:cNvPr>
          <p:cNvSpPr txBox="1"/>
          <p:nvPr/>
        </p:nvSpPr>
        <p:spPr>
          <a:xfrm>
            <a:off x="8065400" y="2683001"/>
            <a:ext cx="1584821" cy="715089"/>
          </a:xfrm>
          <a:prstGeom prst="round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ru-RU" dirty="0"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Вынесение решения</a:t>
            </a:r>
            <a:endParaRPr lang="en-BY" dirty="0">
              <a:latin typeface="Franklin Gothic Book" panose="020B05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9FCD7C-AFA8-2F41-BCBC-D50A7459B4FB}"/>
              </a:ext>
            </a:extLst>
          </p:cNvPr>
          <p:cNvSpPr txBox="1"/>
          <p:nvPr/>
        </p:nvSpPr>
        <p:spPr>
          <a:xfrm>
            <a:off x="709930" y="184941"/>
            <a:ext cx="848614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>
                <a:latin typeface="Franklin Gothic Book" panose="020B0503020102020204" pitchFamily="34" charset="0"/>
              </a:rPr>
              <a:t>Этапы рассмотрения споров по Регламенту</a:t>
            </a:r>
          </a:p>
          <a:p>
            <a:pPr algn="ctr"/>
            <a:r>
              <a:rPr lang="ru-RU" sz="2600" dirty="0">
                <a:latin typeface="Franklin Gothic Book" panose="020B0503020102020204" pitchFamily="34" charset="0"/>
              </a:rPr>
              <a:t>Палаты арбитров при Союзе юристов</a:t>
            </a:r>
            <a:endParaRPr lang="en-BY" sz="2600" dirty="0">
              <a:latin typeface="Franklin Gothic Book" panose="020B05030201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D541F2E-179F-8042-B777-EAC793B5C90D}"/>
              </a:ext>
            </a:extLst>
          </p:cNvPr>
          <p:cNvSpPr txBox="1"/>
          <p:nvPr/>
        </p:nvSpPr>
        <p:spPr>
          <a:xfrm>
            <a:off x="300784" y="2529768"/>
            <a:ext cx="2250000" cy="1021556"/>
          </a:xfrm>
          <a:prstGeom prst="round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ru-RU" dirty="0"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Начало арбитражного разбирательства</a:t>
            </a:r>
            <a:endParaRPr lang="en-BY" dirty="0">
              <a:latin typeface="Franklin Gothic Book" panose="020B05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621C74C-C2F0-904A-B5F4-5A479797F603}"/>
              </a:ext>
            </a:extLst>
          </p:cNvPr>
          <p:cNvSpPr txBox="1"/>
          <p:nvPr/>
        </p:nvSpPr>
        <p:spPr>
          <a:xfrm>
            <a:off x="3161798" y="2529768"/>
            <a:ext cx="1980000" cy="1021556"/>
          </a:xfrm>
          <a:prstGeom prst="round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ru-RU" dirty="0"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Формирование состава арбитража</a:t>
            </a:r>
            <a:endParaRPr lang="en-BY" dirty="0">
              <a:latin typeface="Franklin Gothic Book" panose="020B05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27391F4-1A10-7E40-813E-0F0E7B57206E}"/>
              </a:ext>
            </a:extLst>
          </p:cNvPr>
          <p:cNvSpPr txBox="1"/>
          <p:nvPr/>
        </p:nvSpPr>
        <p:spPr>
          <a:xfrm>
            <a:off x="5614674" y="2683000"/>
            <a:ext cx="1979997" cy="715089"/>
          </a:xfrm>
          <a:prstGeom prst="round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ru-RU" dirty="0"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Арбитражное разбирательство</a:t>
            </a:r>
            <a:endParaRPr lang="en-BY" dirty="0">
              <a:latin typeface="Franklin Gothic Book" panose="020B05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57813F1-0491-7A49-859A-F47CB865273B}"/>
              </a:ext>
            </a:extLst>
          </p:cNvPr>
          <p:cNvCxnSpPr>
            <a:cxnSpLocks/>
            <a:stCxn id="45" idx="3"/>
            <a:endCxn id="46" idx="1"/>
          </p:cNvCxnSpPr>
          <p:nvPr/>
        </p:nvCxnSpPr>
        <p:spPr>
          <a:xfrm>
            <a:off x="2550784" y="3040546"/>
            <a:ext cx="611014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581F35F3-D177-9C4D-ADDB-425886275ADF}"/>
              </a:ext>
            </a:extLst>
          </p:cNvPr>
          <p:cNvCxnSpPr>
            <a:cxnSpLocks/>
            <a:stCxn id="46" idx="3"/>
            <a:endCxn id="48" idx="1"/>
          </p:cNvCxnSpPr>
          <p:nvPr/>
        </p:nvCxnSpPr>
        <p:spPr>
          <a:xfrm flipV="1">
            <a:off x="5141798" y="3040545"/>
            <a:ext cx="472876" cy="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5FD95491-80F0-9648-85EF-A5EF55941303}"/>
              </a:ext>
            </a:extLst>
          </p:cNvPr>
          <p:cNvSpPr txBox="1"/>
          <p:nvPr/>
        </p:nvSpPr>
        <p:spPr>
          <a:xfrm>
            <a:off x="435784" y="3900699"/>
            <a:ext cx="1980000" cy="817245"/>
          </a:xfrm>
          <a:prstGeom prst="roundRect">
            <a:avLst/>
          </a:prstGeom>
          <a:gradFill flip="none" rotWithShape="1">
            <a:gsLst>
              <a:gs pos="55000">
                <a:schemeClr val="accent5">
                  <a:lumMod val="5000"/>
                  <a:lumOff val="95000"/>
                </a:schemeClr>
              </a:gs>
              <a:gs pos="100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ru-RU" sz="1400" dirty="0"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Уплата регистрационного сбора</a:t>
            </a:r>
            <a:endParaRPr lang="en-BY" sz="1400" dirty="0">
              <a:latin typeface="Franklin Gothic Book" panose="020B05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B0531EF-5FAB-F940-B686-46574BB8E450}"/>
              </a:ext>
            </a:extLst>
          </p:cNvPr>
          <p:cNvCxnSpPr>
            <a:cxnSpLocks/>
            <a:stCxn id="45" idx="2"/>
            <a:endCxn id="56" idx="0"/>
          </p:cNvCxnSpPr>
          <p:nvPr/>
        </p:nvCxnSpPr>
        <p:spPr>
          <a:xfrm>
            <a:off x="1425784" y="3551324"/>
            <a:ext cx="0" cy="3493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BBF59D20-1C46-E949-A2F5-63CC08E40A03}"/>
              </a:ext>
            </a:extLst>
          </p:cNvPr>
          <p:cNvSpPr txBox="1"/>
          <p:nvPr/>
        </p:nvSpPr>
        <p:spPr>
          <a:xfrm>
            <a:off x="3161798" y="4019881"/>
            <a:ext cx="1980000" cy="578882"/>
          </a:xfrm>
          <a:prstGeom prst="roundRect">
            <a:avLst/>
          </a:prstGeom>
          <a:gradFill flip="none" rotWithShape="1">
            <a:gsLst>
              <a:gs pos="55000">
                <a:schemeClr val="accent5">
                  <a:lumMod val="5000"/>
                  <a:lumOff val="95000"/>
                </a:schemeClr>
              </a:gs>
              <a:gs pos="100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ru-RU" sz="1400" dirty="0"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Уплата арбитражного сбора</a:t>
            </a:r>
            <a:endParaRPr lang="en-BY" sz="1400" dirty="0">
              <a:latin typeface="Franklin Gothic Book" panose="020B05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8B4DC26F-B20F-7D40-AFFA-0CF973485DEF}"/>
              </a:ext>
            </a:extLst>
          </p:cNvPr>
          <p:cNvCxnSpPr>
            <a:cxnSpLocks/>
            <a:stCxn id="46" idx="2"/>
            <a:endCxn id="60" idx="0"/>
          </p:cNvCxnSpPr>
          <p:nvPr/>
        </p:nvCxnSpPr>
        <p:spPr>
          <a:xfrm>
            <a:off x="4151798" y="3551324"/>
            <a:ext cx="0" cy="46855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9D5F538F-1F5A-664D-B44C-7958FD85427D}"/>
              </a:ext>
            </a:extLst>
          </p:cNvPr>
          <p:cNvSpPr txBox="1"/>
          <p:nvPr/>
        </p:nvSpPr>
        <p:spPr>
          <a:xfrm>
            <a:off x="8096959" y="3900699"/>
            <a:ext cx="1521701" cy="817245"/>
          </a:xfrm>
          <a:prstGeom prst="roundRect">
            <a:avLst/>
          </a:prstGeom>
          <a:gradFill flip="none" rotWithShape="1">
            <a:gsLst>
              <a:gs pos="55000">
                <a:schemeClr val="accent5">
                  <a:lumMod val="5000"/>
                  <a:lumOff val="95000"/>
                </a:schemeClr>
              </a:gs>
              <a:gs pos="100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ru-RU" sz="1400" dirty="0"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Распределение арбитражных расходов</a:t>
            </a:r>
            <a:endParaRPr lang="en-BY" sz="1400" dirty="0">
              <a:latin typeface="Franklin Gothic Book" panose="020B05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7161CB90-EF94-5842-A1CD-A3FE11A75911}"/>
              </a:ext>
            </a:extLst>
          </p:cNvPr>
          <p:cNvCxnSpPr>
            <a:cxnSpLocks/>
            <a:stCxn id="13" idx="2"/>
            <a:endCxn id="65" idx="0"/>
          </p:cNvCxnSpPr>
          <p:nvPr/>
        </p:nvCxnSpPr>
        <p:spPr>
          <a:xfrm flipH="1">
            <a:off x="8857810" y="3398090"/>
            <a:ext cx="1" cy="5026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0473B303-9367-474B-B66B-AEFDDF3C1183}"/>
              </a:ext>
            </a:extLst>
          </p:cNvPr>
          <p:cNvCxnSpPr>
            <a:cxnSpLocks/>
            <a:stCxn id="48" idx="3"/>
            <a:endCxn id="13" idx="1"/>
          </p:cNvCxnSpPr>
          <p:nvPr/>
        </p:nvCxnSpPr>
        <p:spPr>
          <a:xfrm>
            <a:off x="7594671" y="3040545"/>
            <a:ext cx="470729" cy="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0697AC8-676F-7E45-BF07-49EBD6F919D5}"/>
              </a:ext>
            </a:extLst>
          </p:cNvPr>
          <p:cNvCxnSpPr>
            <a:cxnSpLocks/>
          </p:cNvCxnSpPr>
          <p:nvPr/>
        </p:nvCxnSpPr>
        <p:spPr>
          <a:xfrm>
            <a:off x="5614674" y="5271267"/>
            <a:ext cx="0" cy="31777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1CCC53-27D4-0942-8135-E7C633BD5104}"/>
              </a:ext>
            </a:extLst>
          </p:cNvPr>
          <p:cNvCxnSpPr>
            <a:cxnSpLocks/>
          </p:cNvCxnSpPr>
          <p:nvPr/>
        </p:nvCxnSpPr>
        <p:spPr>
          <a:xfrm>
            <a:off x="9618660" y="5271267"/>
            <a:ext cx="0" cy="31777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82B9AD8-E196-B245-9A9A-BF4C7934F975}"/>
              </a:ext>
            </a:extLst>
          </p:cNvPr>
          <p:cNvCxnSpPr>
            <a:cxnSpLocks/>
          </p:cNvCxnSpPr>
          <p:nvPr/>
        </p:nvCxnSpPr>
        <p:spPr>
          <a:xfrm>
            <a:off x="5614674" y="5589037"/>
            <a:ext cx="400398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B60CE54-9EF4-F94B-A198-16B221F13BF6}"/>
              </a:ext>
            </a:extLst>
          </p:cNvPr>
          <p:cNvCxnSpPr>
            <a:cxnSpLocks/>
          </p:cNvCxnSpPr>
          <p:nvPr/>
        </p:nvCxnSpPr>
        <p:spPr>
          <a:xfrm>
            <a:off x="329213" y="5271267"/>
            <a:ext cx="0" cy="31777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2079D1B-A4E2-B24D-B01F-9205C5866506}"/>
              </a:ext>
            </a:extLst>
          </p:cNvPr>
          <p:cNvCxnSpPr>
            <a:cxnSpLocks/>
          </p:cNvCxnSpPr>
          <p:nvPr/>
        </p:nvCxnSpPr>
        <p:spPr>
          <a:xfrm>
            <a:off x="5163791" y="5271267"/>
            <a:ext cx="0" cy="31777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CC81D84-B2EB-9B4B-9631-7072A968EFB7}"/>
              </a:ext>
            </a:extLst>
          </p:cNvPr>
          <p:cNvCxnSpPr>
            <a:cxnSpLocks/>
          </p:cNvCxnSpPr>
          <p:nvPr/>
        </p:nvCxnSpPr>
        <p:spPr>
          <a:xfrm>
            <a:off x="329213" y="5589037"/>
            <a:ext cx="483457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AE1DAD5F-551E-B140-9D14-1CEF733D435D}"/>
              </a:ext>
            </a:extLst>
          </p:cNvPr>
          <p:cNvSpPr txBox="1"/>
          <p:nvPr/>
        </p:nvSpPr>
        <p:spPr>
          <a:xfrm>
            <a:off x="2171601" y="5604230"/>
            <a:ext cx="1306400" cy="351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>до 1 месяца</a:t>
            </a:r>
            <a:endParaRPr lang="en-BY" sz="1600" dirty="0">
              <a:solidFill>
                <a:schemeClr val="accent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5C25CB8-62AB-884D-875A-36D947130C3E}"/>
              </a:ext>
            </a:extLst>
          </p:cNvPr>
          <p:cNvSpPr txBox="1"/>
          <p:nvPr/>
        </p:nvSpPr>
        <p:spPr>
          <a:xfrm>
            <a:off x="7118032" y="5602026"/>
            <a:ext cx="1424006" cy="351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>до 6 месяцев</a:t>
            </a:r>
            <a:endParaRPr lang="en-BY" sz="1600" dirty="0">
              <a:solidFill>
                <a:schemeClr val="accent1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865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19FCD7C-AFA8-2F41-BCBC-D50A7459B4FB}"/>
              </a:ext>
            </a:extLst>
          </p:cNvPr>
          <p:cNvSpPr txBox="1"/>
          <p:nvPr/>
        </p:nvSpPr>
        <p:spPr>
          <a:xfrm>
            <a:off x="709930" y="178315"/>
            <a:ext cx="84861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>
                <a:latin typeface="Franklin Gothic Book" panose="020B0503020102020204" pitchFamily="34" charset="0"/>
              </a:rPr>
              <a:t>1. Начало арбитражного разбирательства</a:t>
            </a:r>
            <a:endParaRPr lang="en-BY" sz="2600" dirty="0">
              <a:latin typeface="Franklin Gothic Book" panose="020B05030201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3AB304-F1BF-B040-9F6C-5354B269EAB8}"/>
              </a:ext>
            </a:extLst>
          </p:cNvPr>
          <p:cNvSpPr txBox="1"/>
          <p:nvPr/>
        </p:nvSpPr>
        <p:spPr>
          <a:xfrm>
            <a:off x="3929316" y="2930103"/>
            <a:ext cx="2047367" cy="783193"/>
          </a:xfrm>
          <a:prstGeom prst="roundRect">
            <a:avLst/>
          </a:prstGeom>
          <a:gradFill flip="none" rotWithShape="1">
            <a:gsLst>
              <a:gs pos="59000">
                <a:schemeClr val="accent3">
                  <a:lumMod val="40000"/>
                  <a:lumOff val="60000"/>
                </a:schemeClr>
              </a:gs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18900000" scaled="1"/>
            <a:tileRect/>
          </a:gra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Палата арбитров</a:t>
            </a:r>
            <a:endParaRPr lang="en-BY" sz="2000" dirty="0">
              <a:solidFill>
                <a:schemeClr val="tx1"/>
              </a:solidFill>
              <a:latin typeface="Franklin Gothic Book" panose="020B05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D5CC91-57FD-204F-A600-F33E3B5623EA}"/>
              </a:ext>
            </a:extLst>
          </p:cNvPr>
          <p:cNvSpPr txBox="1"/>
          <p:nvPr/>
        </p:nvSpPr>
        <p:spPr>
          <a:xfrm>
            <a:off x="270008" y="3100363"/>
            <a:ext cx="1860919" cy="442674"/>
          </a:xfrm>
          <a:prstGeom prst="roundRect">
            <a:avLst/>
          </a:prstGeom>
          <a:gradFill flip="none" rotWithShape="1">
            <a:gsLst>
              <a:gs pos="58000">
                <a:schemeClr val="bg1"/>
              </a:gs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18900000" scaled="1"/>
            <a:tileRect/>
          </a:gra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Истец</a:t>
            </a:r>
            <a:endParaRPr lang="en-BY" sz="2000" dirty="0">
              <a:solidFill>
                <a:schemeClr val="tx1"/>
              </a:solidFill>
              <a:latin typeface="Franklin Gothic Book" panose="020B05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90CD1A-43F4-1041-8EC6-460A47DD9DA8}"/>
              </a:ext>
            </a:extLst>
          </p:cNvPr>
          <p:cNvSpPr txBox="1"/>
          <p:nvPr/>
        </p:nvSpPr>
        <p:spPr>
          <a:xfrm>
            <a:off x="7779049" y="3093098"/>
            <a:ext cx="1860919" cy="442674"/>
          </a:xfrm>
          <a:prstGeom prst="roundRect">
            <a:avLst/>
          </a:prstGeom>
          <a:gradFill flip="none" rotWithShape="1">
            <a:gsLst>
              <a:gs pos="58000">
                <a:schemeClr val="bg1"/>
              </a:gs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18900000" scaled="1"/>
            <a:tileRect/>
          </a:gra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Ответчик</a:t>
            </a:r>
            <a:endParaRPr lang="en-BY" sz="2000" dirty="0">
              <a:solidFill>
                <a:schemeClr val="tx1"/>
              </a:solidFill>
              <a:latin typeface="Franklin Gothic Book" panose="020B05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CBEED25-A106-9148-A0B4-F5850A8B6144}"/>
              </a:ext>
            </a:extLst>
          </p:cNvPr>
          <p:cNvCxnSpPr>
            <a:cxnSpLocks/>
          </p:cNvCxnSpPr>
          <p:nvPr/>
        </p:nvCxnSpPr>
        <p:spPr>
          <a:xfrm>
            <a:off x="4373217" y="2318400"/>
            <a:ext cx="0" cy="61170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305B09D-A9F8-DC41-84EA-33A4EC7E9AD0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1200468" y="2318401"/>
            <a:ext cx="0" cy="78196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1969126-B287-F64D-86AE-E99D322172EB}"/>
              </a:ext>
            </a:extLst>
          </p:cNvPr>
          <p:cNvCxnSpPr>
            <a:cxnSpLocks/>
          </p:cNvCxnSpPr>
          <p:nvPr/>
        </p:nvCxnSpPr>
        <p:spPr>
          <a:xfrm>
            <a:off x="1200466" y="2318400"/>
            <a:ext cx="317275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D43A8A4-EC2B-3D4F-80AB-E40122F82EC5}"/>
              </a:ext>
            </a:extLst>
          </p:cNvPr>
          <p:cNvCxnSpPr>
            <a:cxnSpLocks/>
          </p:cNvCxnSpPr>
          <p:nvPr/>
        </p:nvCxnSpPr>
        <p:spPr>
          <a:xfrm>
            <a:off x="5582470" y="2318400"/>
            <a:ext cx="312703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01998581-C9FB-AB40-8DFE-C0942D78C1F5}"/>
              </a:ext>
            </a:extLst>
          </p:cNvPr>
          <p:cNvSpPr txBox="1"/>
          <p:nvPr/>
        </p:nvSpPr>
        <p:spPr>
          <a:xfrm>
            <a:off x="2209930" y="2045595"/>
            <a:ext cx="1142692" cy="578882"/>
          </a:xfrm>
          <a:prstGeom prst="round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ru-RU" sz="1400" dirty="0"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Исковое заявление</a:t>
            </a:r>
            <a:endParaRPr lang="en-BY" sz="1400" dirty="0">
              <a:latin typeface="Franklin Gothic Book" panose="020B05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9564F92-9187-0A47-B6F1-FAEF80B4235C}"/>
              </a:ext>
            </a:extLst>
          </p:cNvPr>
          <p:cNvSpPr txBox="1"/>
          <p:nvPr/>
        </p:nvSpPr>
        <p:spPr>
          <a:xfrm>
            <a:off x="2048714" y="1109364"/>
            <a:ext cx="1465124" cy="715089"/>
          </a:xfrm>
          <a:prstGeom prst="roundRect">
            <a:avLst/>
          </a:prstGeom>
          <a:gradFill flip="none" rotWithShape="1">
            <a:gsLst>
              <a:gs pos="55000">
                <a:schemeClr val="accent5">
                  <a:lumMod val="5000"/>
                  <a:lumOff val="95000"/>
                </a:schemeClr>
              </a:gs>
              <a:gs pos="100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ru-RU" sz="1200" dirty="0"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Уплата регистрационного сбора</a:t>
            </a:r>
            <a:endParaRPr lang="en-BY" sz="1200" dirty="0">
              <a:latin typeface="Franklin Gothic Book" panose="020B05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7DEE4023-9152-424D-86E9-E81E34679F54}"/>
              </a:ext>
            </a:extLst>
          </p:cNvPr>
          <p:cNvCxnSpPr>
            <a:cxnSpLocks/>
            <a:stCxn id="62" idx="2"/>
            <a:endCxn id="58" idx="0"/>
          </p:cNvCxnSpPr>
          <p:nvPr/>
        </p:nvCxnSpPr>
        <p:spPr>
          <a:xfrm>
            <a:off x="2781276" y="1824453"/>
            <a:ext cx="0" cy="22114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E9A65A8B-F7CA-AA44-8029-2760F22B9612}"/>
              </a:ext>
            </a:extLst>
          </p:cNvPr>
          <p:cNvSpPr txBox="1"/>
          <p:nvPr/>
        </p:nvSpPr>
        <p:spPr>
          <a:xfrm>
            <a:off x="6574643" y="1926188"/>
            <a:ext cx="1142692" cy="817245"/>
          </a:xfrm>
          <a:prstGeom prst="round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ru-RU" sz="1400" dirty="0"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Ответ на исковое заявление</a:t>
            </a:r>
            <a:endParaRPr lang="en-BY" sz="1400" dirty="0">
              <a:latin typeface="Franklin Gothic Book" panose="020B05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B99BD77-D473-4143-AE43-7D19256EFCB2}"/>
              </a:ext>
            </a:extLst>
          </p:cNvPr>
          <p:cNvSpPr txBox="1"/>
          <p:nvPr/>
        </p:nvSpPr>
        <p:spPr>
          <a:xfrm>
            <a:off x="6691726" y="1629830"/>
            <a:ext cx="9085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Franklin Gothic Book" panose="020B0503020102020204" pitchFamily="34" charset="0"/>
              </a:rPr>
              <a:t>15 дней</a:t>
            </a:r>
            <a:endParaRPr lang="en-BY" sz="1200" dirty="0">
              <a:latin typeface="Franklin Gothic Book" panose="020B0503020102020204" pitchFamily="34" charset="0"/>
            </a:endParaRPr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273A3370-5E55-CA46-B39C-4B117A1234B7}"/>
              </a:ext>
            </a:extLst>
          </p:cNvPr>
          <p:cNvCxnSpPr>
            <a:cxnSpLocks/>
          </p:cNvCxnSpPr>
          <p:nvPr/>
        </p:nvCxnSpPr>
        <p:spPr>
          <a:xfrm>
            <a:off x="5582470" y="2322050"/>
            <a:ext cx="0" cy="61170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79A3E1E1-D7A0-C54B-A2BD-4F9B4951E2E1}"/>
              </a:ext>
            </a:extLst>
          </p:cNvPr>
          <p:cNvCxnSpPr>
            <a:cxnSpLocks/>
          </p:cNvCxnSpPr>
          <p:nvPr/>
        </p:nvCxnSpPr>
        <p:spPr>
          <a:xfrm>
            <a:off x="8699089" y="2311136"/>
            <a:ext cx="0" cy="78196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>
            <a:extLst>
              <a:ext uri="{FF2B5EF4-FFF2-40B4-BE49-F238E27FC236}">
                <a16:creationId xmlns:a16="http://schemas.microsoft.com/office/drawing/2014/main" id="{4DAF4B4E-54F7-2B41-910B-9496FDDF3DB9}"/>
              </a:ext>
            </a:extLst>
          </p:cNvPr>
          <p:cNvSpPr/>
          <p:nvPr/>
        </p:nvSpPr>
        <p:spPr>
          <a:xfrm>
            <a:off x="3562280" y="4058860"/>
            <a:ext cx="2784088" cy="783193"/>
          </a:xfrm>
          <a:prstGeom prst="ellipse">
            <a:avLst/>
          </a:prstGeom>
          <a:ln w="1905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Franklin Gothic Book" panose="020B0503020102020204" pitchFamily="34" charset="0"/>
              </a:rPr>
              <a:t>Исковое заявление соответствует требованиям Регламента?</a:t>
            </a:r>
            <a:endParaRPr lang="en-BY" sz="1200" dirty="0">
              <a:latin typeface="Franklin Gothic Book" panose="020B0503020102020204" pitchFamily="34" charset="0"/>
            </a:endParaRP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0544FE30-1FB3-3246-94FF-FF05EF88657C}"/>
              </a:ext>
            </a:extLst>
          </p:cNvPr>
          <p:cNvCxnSpPr>
            <a:cxnSpLocks/>
            <a:stCxn id="93" idx="4"/>
          </p:cNvCxnSpPr>
          <p:nvPr/>
        </p:nvCxnSpPr>
        <p:spPr>
          <a:xfrm>
            <a:off x="4954324" y="4842053"/>
            <a:ext cx="0" cy="32449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122">
            <a:extLst>
              <a:ext uri="{FF2B5EF4-FFF2-40B4-BE49-F238E27FC236}">
                <a16:creationId xmlns:a16="http://schemas.microsoft.com/office/drawing/2014/main" id="{E61C7A1D-D8D1-9047-AA87-837D3D1F2749}"/>
              </a:ext>
            </a:extLst>
          </p:cNvPr>
          <p:cNvSpPr/>
          <p:nvPr/>
        </p:nvSpPr>
        <p:spPr>
          <a:xfrm>
            <a:off x="7929393" y="4944997"/>
            <a:ext cx="1537368" cy="914400"/>
          </a:xfrm>
          <a:prstGeom prst="rect">
            <a:avLst/>
          </a:prstGeom>
          <a:ln w="1905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Возбуждение арбитражного разбирательства</a:t>
            </a:r>
            <a:endParaRPr lang="en-BY" sz="1400" dirty="0">
              <a:latin typeface="Franklin Gothic Book" panose="020B05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AEB201F4-E247-8244-9922-2BFD5F15F31E}"/>
              </a:ext>
            </a:extLst>
          </p:cNvPr>
          <p:cNvCxnSpPr>
            <a:cxnSpLocks/>
            <a:stCxn id="123" idx="0"/>
            <a:endCxn id="6" idx="2"/>
          </p:cNvCxnSpPr>
          <p:nvPr/>
        </p:nvCxnSpPr>
        <p:spPr>
          <a:xfrm flipV="1">
            <a:off x="8698077" y="3535772"/>
            <a:ext cx="11432" cy="140922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ectangle 132">
            <a:extLst>
              <a:ext uri="{FF2B5EF4-FFF2-40B4-BE49-F238E27FC236}">
                <a16:creationId xmlns:a16="http://schemas.microsoft.com/office/drawing/2014/main" id="{90270167-BAB0-8D4D-8D13-232034116F56}"/>
              </a:ext>
            </a:extLst>
          </p:cNvPr>
          <p:cNvSpPr/>
          <p:nvPr/>
        </p:nvSpPr>
        <p:spPr>
          <a:xfrm>
            <a:off x="427807" y="4944997"/>
            <a:ext cx="1537368" cy="914400"/>
          </a:xfrm>
          <a:prstGeom prst="rect">
            <a:avLst/>
          </a:prstGeom>
          <a:ln w="1905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Возвращение искового заявления</a:t>
            </a:r>
            <a:endParaRPr lang="en-BY" sz="1400" dirty="0">
              <a:latin typeface="Franklin Gothic Book" panose="020B05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552C200A-F742-BF4D-AAFE-BEF60E1F2C3A}"/>
              </a:ext>
            </a:extLst>
          </p:cNvPr>
          <p:cNvCxnSpPr>
            <a:cxnSpLocks/>
            <a:stCxn id="133" idx="0"/>
            <a:endCxn id="5" idx="2"/>
          </p:cNvCxnSpPr>
          <p:nvPr/>
        </p:nvCxnSpPr>
        <p:spPr>
          <a:xfrm flipV="1">
            <a:off x="1196491" y="3543037"/>
            <a:ext cx="3977" cy="140196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7CF3BC71-A344-5844-A49C-F34B445C296D}"/>
              </a:ext>
            </a:extLst>
          </p:cNvPr>
          <p:cNvCxnSpPr>
            <a:cxnSpLocks/>
            <a:stCxn id="4" idx="2"/>
            <a:endCxn id="93" idx="0"/>
          </p:cNvCxnSpPr>
          <p:nvPr/>
        </p:nvCxnSpPr>
        <p:spPr>
          <a:xfrm>
            <a:off x="4953000" y="3713296"/>
            <a:ext cx="1324" cy="34556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>
            <a:extLst>
              <a:ext uri="{FF2B5EF4-FFF2-40B4-BE49-F238E27FC236}">
                <a16:creationId xmlns:a16="http://schemas.microsoft.com/office/drawing/2014/main" id="{3BC58B77-F12D-5E43-B04B-898C6CE97194}"/>
              </a:ext>
            </a:extLst>
          </p:cNvPr>
          <p:cNvSpPr txBox="1"/>
          <p:nvPr/>
        </p:nvSpPr>
        <p:spPr>
          <a:xfrm>
            <a:off x="625145" y="3922726"/>
            <a:ext cx="1142692" cy="578882"/>
          </a:xfrm>
          <a:prstGeom prst="round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ru-RU" sz="1400" dirty="0"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Исковое заявление</a:t>
            </a:r>
            <a:endParaRPr lang="en-BY" sz="1400" dirty="0">
              <a:latin typeface="Franklin Gothic Book" panose="020B05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88C0F5A6-76E4-0447-8F03-D3F27EEF42E2}"/>
              </a:ext>
            </a:extLst>
          </p:cNvPr>
          <p:cNvSpPr txBox="1"/>
          <p:nvPr/>
        </p:nvSpPr>
        <p:spPr>
          <a:xfrm>
            <a:off x="8122754" y="3912843"/>
            <a:ext cx="1142692" cy="578882"/>
          </a:xfrm>
          <a:prstGeom prst="round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ru-RU" sz="1400" dirty="0"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Исковое заявление</a:t>
            </a:r>
            <a:endParaRPr lang="en-BY" sz="1400" dirty="0">
              <a:latin typeface="Franklin Gothic Book" panose="020B05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60" name="Straight Arrow Connector 159">
            <a:extLst>
              <a:ext uri="{FF2B5EF4-FFF2-40B4-BE49-F238E27FC236}">
                <a16:creationId xmlns:a16="http://schemas.microsoft.com/office/drawing/2014/main" id="{B9832E24-77DB-474D-8906-841F80FFF06C}"/>
              </a:ext>
            </a:extLst>
          </p:cNvPr>
          <p:cNvCxnSpPr>
            <a:cxnSpLocks/>
            <a:endCxn id="123" idx="1"/>
          </p:cNvCxnSpPr>
          <p:nvPr/>
        </p:nvCxnSpPr>
        <p:spPr>
          <a:xfrm flipV="1">
            <a:off x="5843618" y="5402197"/>
            <a:ext cx="2085775" cy="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>
            <a:extLst>
              <a:ext uri="{FF2B5EF4-FFF2-40B4-BE49-F238E27FC236}">
                <a16:creationId xmlns:a16="http://schemas.microsoft.com/office/drawing/2014/main" id="{31D7794E-CA47-2E45-B3B4-057A28FB975B}"/>
              </a:ext>
            </a:extLst>
          </p:cNvPr>
          <p:cNvCxnSpPr>
            <a:cxnSpLocks/>
            <a:endCxn id="133" idx="3"/>
          </p:cNvCxnSpPr>
          <p:nvPr/>
        </p:nvCxnSpPr>
        <p:spPr>
          <a:xfrm flipH="1" flipV="1">
            <a:off x="1965175" y="5402197"/>
            <a:ext cx="2085776" cy="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>
            <a:extLst>
              <a:ext uri="{FF2B5EF4-FFF2-40B4-BE49-F238E27FC236}">
                <a16:creationId xmlns:a16="http://schemas.microsoft.com/office/drawing/2014/main" id="{B4E503B3-3A22-A04A-A031-54B8AC7BE65A}"/>
              </a:ext>
            </a:extLst>
          </p:cNvPr>
          <p:cNvSpPr txBox="1"/>
          <p:nvPr/>
        </p:nvSpPr>
        <p:spPr>
          <a:xfrm>
            <a:off x="2624113" y="2602133"/>
            <a:ext cx="3143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>1</a:t>
            </a:r>
            <a:endParaRPr lang="en-BY" sz="1600" dirty="0">
              <a:solidFill>
                <a:schemeClr val="accent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9C40DBBE-A6F6-7A4B-9708-42E24F38E610}"/>
              </a:ext>
            </a:extLst>
          </p:cNvPr>
          <p:cNvSpPr txBox="1"/>
          <p:nvPr/>
        </p:nvSpPr>
        <p:spPr>
          <a:xfrm>
            <a:off x="6317336" y="4266670"/>
            <a:ext cx="3143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>2</a:t>
            </a:r>
            <a:endParaRPr lang="en-BY" sz="1600" dirty="0">
              <a:solidFill>
                <a:schemeClr val="accent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4F0119F0-79DC-3844-8706-519EC8243C0C}"/>
              </a:ext>
            </a:extLst>
          </p:cNvPr>
          <p:cNvSpPr txBox="1"/>
          <p:nvPr/>
        </p:nvSpPr>
        <p:spPr>
          <a:xfrm>
            <a:off x="6729343" y="5376797"/>
            <a:ext cx="3143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>3</a:t>
            </a:r>
            <a:endParaRPr lang="en-BY" sz="1600" dirty="0">
              <a:solidFill>
                <a:schemeClr val="accent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76D72E82-7F1C-DC47-96DC-4A5FF6698FA0}"/>
              </a:ext>
            </a:extLst>
          </p:cNvPr>
          <p:cNvSpPr txBox="1"/>
          <p:nvPr/>
        </p:nvSpPr>
        <p:spPr>
          <a:xfrm>
            <a:off x="6432242" y="5068293"/>
            <a:ext cx="9085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Franklin Gothic Book" panose="020B0503020102020204" pitchFamily="34" charset="0"/>
              </a:rPr>
              <a:t>5 дней</a:t>
            </a:r>
            <a:endParaRPr lang="en-BY" sz="1200" dirty="0">
              <a:latin typeface="Franklin Gothic Book" panose="020B0503020102020204" pitchFamily="34" charset="0"/>
            </a:endParaRP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17864E0B-BFD2-3D48-A52A-0A995012D3DA}"/>
              </a:ext>
            </a:extLst>
          </p:cNvPr>
          <p:cNvSpPr txBox="1"/>
          <p:nvPr/>
        </p:nvSpPr>
        <p:spPr>
          <a:xfrm>
            <a:off x="6983617" y="2760826"/>
            <a:ext cx="3143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>4</a:t>
            </a:r>
            <a:endParaRPr lang="en-BY" sz="1600" dirty="0">
              <a:solidFill>
                <a:schemeClr val="accent1"/>
              </a:solidFill>
              <a:latin typeface="Franklin Gothic Book" panose="020B0503020102020204" pitchFamily="34" charset="0"/>
            </a:endParaRPr>
          </a:p>
        </p:txBody>
      </p: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393AED4B-DE0A-D946-8C40-C85CD28901C1}"/>
              </a:ext>
            </a:extLst>
          </p:cNvPr>
          <p:cNvCxnSpPr>
            <a:cxnSpLocks/>
          </p:cNvCxnSpPr>
          <p:nvPr/>
        </p:nvCxnSpPr>
        <p:spPr>
          <a:xfrm flipH="1">
            <a:off x="4050951" y="5166547"/>
            <a:ext cx="902048" cy="2356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04696E57-42C9-6146-95D1-4159A6FC7969}"/>
              </a:ext>
            </a:extLst>
          </p:cNvPr>
          <p:cNvCxnSpPr>
            <a:cxnSpLocks/>
          </p:cNvCxnSpPr>
          <p:nvPr/>
        </p:nvCxnSpPr>
        <p:spPr>
          <a:xfrm>
            <a:off x="4952999" y="5166547"/>
            <a:ext cx="885725" cy="2356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TextBox 181">
            <a:extLst>
              <a:ext uri="{FF2B5EF4-FFF2-40B4-BE49-F238E27FC236}">
                <a16:creationId xmlns:a16="http://schemas.microsoft.com/office/drawing/2014/main" id="{E3DDD25C-442B-1F42-AA18-BF2D33BA2D1C}"/>
              </a:ext>
            </a:extLst>
          </p:cNvPr>
          <p:cNvSpPr txBox="1"/>
          <p:nvPr/>
        </p:nvSpPr>
        <p:spPr>
          <a:xfrm>
            <a:off x="2855794" y="5388139"/>
            <a:ext cx="3143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>3</a:t>
            </a:r>
            <a:endParaRPr lang="en-BY" sz="1600" dirty="0">
              <a:solidFill>
                <a:schemeClr val="accent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69932BFC-9C38-7E42-8B17-5427CB4A49AD}"/>
              </a:ext>
            </a:extLst>
          </p:cNvPr>
          <p:cNvSpPr txBox="1"/>
          <p:nvPr/>
        </p:nvSpPr>
        <p:spPr>
          <a:xfrm>
            <a:off x="2547703" y="5068293"/>
            <a:ext cx="9085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Franklin Gothic Book" panose="020B0503020102020204" pitchFamily="34" charset="0"/>
              </a:rPr>
              <a:t>5 дней</a:t>
            </a:r>
            <a:endParaRPr lang="en-BY" sz="1200" dirty="0">
              <a:latin typeface="Franklin Gothic Book" panose="020B0503020102020204" pitchFamily="34" charset="0"/>
            </a:endParaRP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E1E31B8F-266F-3441-8F48-DC692D043896}"/>
              </a:ext>
            </a:extLst>
          </p:cNvPr>
          <p:cNvSpPr txBox="1"/>
          <p:nvPr/>
        </p:nvSpPr>
        <p:spPr>
          <a:xfrm>
            <a:off x="5219301" y="4949144"/>
            <a:ext cx="419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>да</a:t>
            </a:r>
            <a:endParaRPr lang="en-BY" sz="1600" dirty="0">
              <a:solidFill>
                <a:schemeClr val="accent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9476763F-FD61-0D4F-81D9-1911D3CB500B}"/>
              </a:ext>
            </a:extLst>
          </p:cNvPr>
          <p:cNvSpPr txBox="1"/>
          <p:nvPr/>
        </p:nvSpPr>
        <p:spPr>
          <a:xfrm>
            <a:off x="4249193" y="4949144"/>
            <a:ext cx="5518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>нет</a:t>
            </a:r>
            <a:endParaRPr lang="en-BY" sz="1600" dirty="0">
              <a:solidFill>
                <a:schemeClr val="accent1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286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19FCD7C-AFA8-2F41-BCBC-D50A7459B4FB}"/>
              </a:ext>
            </a:extLst>
          </p:cNvPr>
          <p:cNvSpPr txBox="1"/>
          <p:nvPr/>
        </p:nvSpPr>
        <p:spPr>
          <a:xfrm>
            <a:off x="709929" y="45703"/>
            <a:ext cx="84861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>
                <a:latin typeface="Franklin Gothic Book" panose="020B0503020102020204" pitchFamily="34" charset="0"/>
              </a:rPr>
              <a:t>2. Формирование состава арбитража</a:t>
            </a:r>
            <a:endParaRPr lang="en-BY" sz="2600" dirty="0">
              <a:latin typeface="Franklin Gothic Book" panose="020B05030201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3AB304-F1BF-B040-9F6C-5354B269EAB8}"/>
              </a:ext>
            </a:extLst>
          </p:cNvPr>
          <p:cNvSpPr txBox="1"/>
          <p:nvPr/>
        </p:nvSpPr>
        <p:spPr>
          <a:xfrm>
            <a:off x="3929316" y="2550937"/>
            <a:ext cx="2047367" cy="783193"/>
          </a:xfrm>
          <a:prstGeom prst="roundRect">
            <a:avLst/>
          </a:prstGeom>
          <a:gradFill flip="none" rotWithShape="1">
            <a:gsLst>
              <a:gs pos="59000">
                <a:schemeClr val="accent3">
                  <a:lumMod val="40000"/>
                  <a:lumOff val="60000"/>
                </a:schemeClr>
              </a:gs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18900000" scaled="1"/>
            <a:tileRect/>
          </a:gra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Палата арбитров</a:t>
            </a:r>
            <a:endParaRPr lang="en-BY" sz="2000" dirty="0">
              <a:solidFill>
                <a:schemeClr val="tx1"/>
              </a:solidFill>
              <a:latin typeface="Franklin Gothic Book" panose="020B05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D5CC91-57FD-204F-A600-F33E3B5623EA}"/>
              </a:ext>
            </a:extLst>
          </p:cNvPr>
          <p:cNvSpPr txBox="1"/>
          <p:nvPr/>
        </p:nvSpPr>
        <p:spPr>
          <a:xfrm>
            <a:off x="270008" y="2721197"/>
            <a:ext cx="1860919" cy="442674"/>
          </a:xfrm>
          <a:prstGeom prst="roundRect">
            <a:avLst/>
          </a:prstGeom>
          <a:gradFill flip="none" rotWithShape="1">
            <a:gsLst>
              <a:gs pos="58000">
                <a:schemeClr val="bg1"/>
              </a:gs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18900000" scaled="1"/>
            <a:tileRect/>
          </a:gra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Истец</a:t>
            </a:r>
            <a:endParaRPr lang="en-BY" sz="2000" dirty="0">
              <a:solidFill>
                <a:schemeClr val="tx1"/>
              </a:solidFill>
              <a:latin typeface="Franklin Gothic Book" panose="020B05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90CD1A-43F4-1041-8EC6-460A47DD9DA8}"/>
              </a:ext>
            </a:extLst>
          </p:cNvPr>
          <p:cNvSpPr txBox="1"/>
          <p:nvPr/>
        </p:nvSpPr>
        <p:spPr>
          <a:xfrm>
            <a:off x="7779049" y="2713932"/>
            <a:ext cx="1860919" cy="442674"/>
          </a:xfrm>
          <a:prstGeom prst="roundRect">
            <a:avLst/>
          </a:prstGeom>
          <a:gradFill flip="none" rotWithShape="1">
            <a:gsLst>
              <a:gs pos="58000">
                <a:schemeClr val="bg1"/>
              </a:gs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18900000" scaled="1"/>
            <a:tileRect/>
          </a:gra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Ответчик</a:t>
            </a:r>
            <a:endParaRPr lang="en-BY" sz="2000" dirty="0">
              <a:solidFill>
                <a:schemeClr val="tx1"/>
              </a:solidFill>
              <a:latin typeface="Franklin Gothic Book" panose="020B05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CBEED25-A106-9148-A0B4-F5850A8B6144}"/>
              </a:ext>
            </a:extLst>
          </p:cNvPr>
          <p:cNvCxnSpPr>
            <a:cxnSpLocks/>
          </p:cNvCxnSpPr>
          <p:nvPr/>
        </p:nvCxnSpPr>
        <p:spPr>
          <a:xfrm>
            <a:off x="4373217" y="2053534"/>
            <a:ext cx="0" cy="49740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305B09D-A9F8-DC41-84EA-33A4EC7E9AD0}"/>
              </a:ext>
            </a:extLst>
          </p:cNvPr>
          <p:cNvCxnSpPr>
            <a:cxnSpLocks/>
            <a:endCxn id="5" idx="0"/>
          </p:cNvCxnSpPr>
          <p:nvPr/>
        </p:nvCxnSpPr>
        <p:spPr>
          <a:xfrm flipH="1">
            <a:off x="1200468" y="2055340"/>
            <a:ext cx="7924" cy="66585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1969126-B287-F64D-86AE-E99D322172EB}"/>
              </a:ext>
            </a:extLst>
          </p:cNvPr>
          <p:cNvCxnSpPr>
            <a:cxnSpLocks/>
          </p:cNvCxnSpPr>
          <p:nvPr/>
        </p:nvCxnSpPr>
        <p:spPr>
          <a:xfrm>
            <a:off x="1200466" y="2053534"/>
            <a:ext cx="317275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D43A8A4-EC2B-3D4F-80AB-E40122F82EC5}"/>
              </a:ext>
            </a:extLst>
          </p:cNvPr>
          <p:cNvCxnSpPr>
            <a:cxnSpLocks/>
          </p:cNvCxnSpPr>
          <p:nvPr/>
        </p:nvCxnSpPr>
        <p:spPr>
          <a:xfrm>
            <a:off x="5582470" y="2053534"/>
            <a:ext cx="312703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01998581-C9FB-AB40-8DFE-C0942D78C1F5}"/>
              </a:ext>
            </a:extLst>
          </p:cNvPr>
          <p:cNvSpPr txBox="1"/>
          <p:nvPr/>
        </p:nvSpPr>
        <p:spPr>
          <a:xfrm>
            <a:off x="2138851" y="1789454"/>
            <a:ext cx="1303907" cy="578882"/>
          </a:xfrm>
          <a:prstGeom prst="round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ru-RU" sz="1400" dirty="0"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Кандидатура арбитра</a:t>
            </a:r>
            <a:endParaRPr lang="en-BY" sz="1400" dirty="0">
              <a:latin typeface="Franklin Gothic Book" panose="020B05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9564F92-9187-0A47-B6F1-FAEF80B4235C}"/>
              </a:ext>
            </a:extLst>
          </p:cNvPr>
          <p:cNvSpPr txBox="1"/>
          <p:nvPr/>
        </p:nvSpPr>
        <p:spPr>
          <a:xfrm>
            <a:off x="2058243" y="868520"/>
            <a:ext cx="1465124" cy="715089"/>
          </a:xfrm>
          <a:prstGeom prst="roundRect">
            <a:avLst/>
          </a:prstGeom>
          <a:gradFill flip="none" rotWithShape="1">
            <a:gsLst>
              <a:gs pos="55000">
                <a:schemeClr val="accent5">
                  <a:lumMod val="5000"/>
                  <a:lumOff val="95000"/>
                </a:schemeClr>
              </a:gs>
              <a:gs pos="100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ru-RU" sz="1200" dirty="0"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Уплата 50% арбитражного сбора</a:t>
            </a:r>
            <a:endParaRPr lang="en-BY" sz="1200" dirty="0">
              <a:latin typeface="Franklin Gothic Book" panose="020B05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7DEE4023-9152-424D-86E9-E81E34679F54}"/>
              </a:ext>
            </a:extLst>
          </p:cNvPr>
          <p:cNvCxnSpPr>
            <a:cxnSpLocks/>
            <a:stCxn id="62" idx="2"/>
            <a:endCxn id="58" idx="0"/>
          </p:cNvCxnSpPr>
          <p:nvPr/>
        </p:nvCxnSpPr>
        <p:spPr>
          <a:xfrm>
            <a:off x="2790805" y="1583609"/>
            <a:ext cx="0" cy="20584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8CB6CDBF-B6F1-574A-9285-A676DDCA26A0}"/>
              </a:ext>
            </a:extLst>
          </p:cNvPr>
          <p:cNvSpPr txBox="1"/>
          <p:nvPr/>
        </p:nvSpPr>
        <p:spPr>
          <a:xfrm>
            <a:off x="2629680" y="2349999"/>
            <a:ext cx="3143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>1</a:t>
            </a:r>
            <a:endParaRPr lang="en-BY" sz="1400" dirty="0">
              <a:solidFill>
                <a:schemeClr val="accent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F90510F-2F75-7F4F-AABF-0BD62AB1CFA3}"/>
              </a:ext>
            </a:extLst>
          </p:cNvPr>
          <p:cNvSpPr txBox="1"/>
          <p:nvPr/>
        </p:nvSpPr>
        <p:spPr>
          <a:xfrm>
            <a:off x="6988827" y="2312087"/>
            <a:ext cx="3143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>1</a:t>
            </a:r>
            <a:endParaRPr lang="en-BY" sz="1400" dirty="0">
              <a:solidFill>
                <a:schemeClr val="accent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B113AAF-4F5A-904D-B51B-6A1970C2D2A2}"/>
              </a:ext>
            </a:extLst>
          </p:cNvPr>
          <p:cNvSpPr txBox="1"/>
          <p:nvPr/>
        </p:nvSpPr>
        <p:spPr>
          <a:xfrm>
            <a:off x="6463243" y="1749409"/>
            <a:ext cx="1303907" cy="578882"/>
          </a:xfrm>
          <a:prstGeom prst="round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ru-RU" sz="1400" dirty="0"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Кандидатура арбитра</a:t>
            </a:r>
            <a:endParaRPr lang="en-BY" sz="1400" dirty="0">
              <a:latin typeface="Franklin Gothic Book" panose="020B05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AB17C6B-CFB2-0443-B457-7492B3858BE5}"/>
              </a:ext>
            </a:extLst>
          </p:cNvPr>
          <p:cNvSpPr txBox="1"/>
          <p:nvPr/>
        </p:nvSpPr>
        <p:spPr>
          <a:xfrm>
            <a:off x="6382635" y="828475"/>
            <a:ext cx="1465124" cy="715089"/>
          </a:xfrm>
          <a:prstGeom prst="roundRect">
            <a:avLst/>
          </a:prstGeom>
          <a:gradFill flip="none" rotWithShape="1">
            <a:gsLst>
              <a:gs pos="55000">
                <a:schemeClr val="accent5">
                  <a:lumMod val="5000"/>
                  <a:lumOff val="95000"/>
                </a:schemeClr>
              </a:gs>
              <a:gs pos="100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ru-RU" sz="1200" dirty="0"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Уплата 50% арбитражного сбора</a:t>
            </a:r>
            <a:endParaRPr lang="en-BY" sz="1200" dirty="0">
              <a:latin typeface="Franklin Gothic Book" panose="020B05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FB0E98D-FC2F-474A-ADAB-25BE5C0A31CD}"/>
              </a:ext>
            </a:extLst>
          </p:cNvPr>
          <p:cNvCxnSpPr>
            <a:cxnSpLocks/>
            <a:stCxn id="37" idx="2"/>
            <a:endCxn id="35" idx="0"/>
          </p:cNvCxnSpPr>
          <p:nvPr/>
        </p:nvCxnSpPr>
        <p:spPr>
          <a:xfrm>
            <a:off x="7115197" y="1543564"/>
            <a:ext cx="0" cy="20584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C6E26B7-89AF-844A-8444-36E083BB594B}"/>
              </a:ext>
            </a:extLst>
          </p:cNvPr>
          <p:cNvCxnSpPr>
            <a:cxnSpLocks/>
          </p:cNvCxnSpPr>
          <p:nvPr/>
        </p:nvCxnSpPr>
        <p:spPr>
          <a:xfrm>
            <a:off x="5582470" y="2055340"/>
            <a:ext cx="0" cy="49559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1CC47144-37AA-314A-8AF9-CDF497AF2374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8709508" y="2048550"/>
            <a:ext cx="1" cy="66538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5B799BCB-CD28-7A4D-9D44-8438DA692EF6}"/>
              </a:ext>
            </a:extLst>
          </p:cNvPr>
          <p:cNvSpPr txBox="1"/>
          <p:nvPr/>
        </p:nvSpPr>
        <p:spPr>
          <a:xfrm>
            <a:off x="7685823" y="5761337"/>
            <a:ext cx="2047367" cy="783193"/>
          </a:xfrm>
          <a:prstGeom prst="roundRect">
            <a:avLst/>
          </a:prstGeom>
          <a:gradFill flip="none" rotWithShape="1">
            <a:gsLst>
              <a:gs pos="51000">
                <a:schemeClr val="accent1">
                  <a:lumMod val="20000"/>
                  <a:lumOff val="80000"/>
                </a:schemeClr>
              </a:gs>
              <a:gs pos="0">
                <a:schemeClr val="bg1"/>
              </a:gs>
              <a:gs pos="100000">
                <a:schemeClr val="bg1"/>
              </a:gs>
            </a:gsLst>
            <a:lin ang="18900000" scaled="1"/>
            <a:tileRect/>
          </a:gra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Состав арбитража</a:t>
            </a:r>
            <a:endParaRPr lang="en-BY" sz="2000" dirty="0">
              <a:solidFill>
                <a:schemeClr val="tx1"/>
              </a:solidFill>
              <a:latin typeface="Franklin Gothic Book" panose="020B05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8A2524C0-9C8D-CF4E-85AF-247778DA02BC}"/>
              </a:ext>
            </a:extLst>
          </p:cNvPr>
          <p:cNvSpPr/>
          <p:nvPr/>
        </p:nvSpPr>
        <p:spPr>
          <a:xfrm>
            <a:off x="3860843" y="3600537"/>
            <a:ext cx="2184312" cy="666352"/>
          </a:xfrm>
          <a:prstGeom prst="ellipse">
            <a:avLst/>
          </a:prstGeom>
          <a:ln w="1905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Franklin Gothic Book" panose="020B0503020102020204" pitchFamily="34" charset="0"/>
              </a:rPr>
              <a:t>Ответчик уплатил арбитражный сбор?</a:t>
            </a:r>
            <a:endParaRPr lang="en-BY" sz="1200" dirty="0">
              <a:latin typeface="Franklin Gothic Book" panose="020B0503020102020204" pitchFamily="34" charset="0"/>
            </a:endParaRP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881090A6-1D4F-B444-B263-1E4C13F1C2D4}"/>
              </a:ext>
            </a:extLst>
          </p:cNvPr>
          <p:cNvCxnSpPr>
            <a:cxnSpLocks/>
            <a:stCxn id="4" idx="2"/>
            <a:endCxn id="50" idx="0"/>
          </p:cNvCxnSpPr>
          <p:nvPr/>
        </p:nvCxnSpPr>
        <p:spPr>
          <a:xfrm flipH="1">
            <a:off x="4952999" y="3334130"/>
            <a:ext cx="1" cy="26640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DA952DAF-577B-BF46-95CF-9C7533CAD208}"/>
              </a:ext>
            </a:extLst>
          </p:cNvPr>
          <p:cNvCxnSpPr>
            <a:cxnSpLocks/>
            <a:stCxn id="50" idx="4"/>
          </p:cNvCxnSpPr>
          <p:nvPr/>
        </p:nvCxnSpPr>
        <p:spPr>
          <a:xfrm>
            <a:off x="4952999" y="4266889"/>
            <a:ext cx="0" cy="22553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907646D6-A407-AE4F-8057-F4C6A4FD9A56}"/>
              </a:ext>
            </a:extLst>
          </p:cNvPr>
          <p:cNvCxnSpPr>
            <a:cxnSpLocks/>
          </p:cNvCxnSpPr>
          <p:nvPr/>
        </p:nvCxnSpPr>
        <p:spPr>
          <a:xfrm flipH="1">
            <a:off x="4050951" y="4492422"/>
            <a:ext cx="902048" cy="2356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22BBE9C9-DFB1-F240-9F4B-6BA648B6A579}"/>
              </a:ext>
            </a:extLst>
          </p:cNvPr>
          <p:cNvCxnSpPr>
            <a:cxnSpLocks/>
          </p:cNvCxnSpPr>
          <p:nvPr/>
        </p:nvCxnSpPr>
        <p:spPr>
          <a:xfrm>
            <a:off x="4952999" y="4492422"/>
            <a:ext cx="885725" cy="2356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D9B71E99-7C8F-5F45-8313-6F9B21A07A47}"/>
              </a:ext>
            </a:extLst>
          </p:cNvPr>
          <p:cNvSpPr txBox="1"/>
          <p:nvPr/>
        </p:nvSpPr>
        <p:spPr>
          <a:xfrm>
            <a:off x="5219301" y="4275019"/>
            <a:ext cx="419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>да</a:t>
            </a:r>
            <a:endParaRPr lang="en-BY" sz="1600" dirty="0">
              <a:solidFill>
                <a:schemeClr val="accent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57365C1-3F84-B54C-8FBD-6338D1867633}"/>
              </a:ext>
            </a:extLst>
          </p:cNvPr>
          <p:cNvSpPr txBox="1"/>
          <p:nvPr/>
        </p:nvSpPr>
        <p:spPr>
          <a:xfrm>
            <a:off x="4249193" y="4275019"/>
            <a:ext cx="5518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>нет</a:t>
            </a:r>
            <a:endParaRPr lang="en-BY" sz="1600" dirty="0">
              <a:solidFill>
                <a:schemeClr val="accent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660373A1-6C68-3447-AC56-FC038EBAF757}"/>
              </a:ext>
            </a:extLst>
          </p:cNvPr>
          <p:cNvSpPr/>
          <p:nvPr/>
        </p:nvSpPr>
        <p:spPr>
          <a:xfrm>
            <a:off x="8000604" y="4334769"/>
            <a:ext cx="1417807" cy="783193"/>
          </a:xfrm>
          <a:prstGeom prst="rect">
            <a:avLst/>
          </a:prstGeom>
          <a:ln w="1905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Формирование состава арбитража</a:t>
            </a:r>
            <a:endParaRPr lang="en-BY" sz="1400" dirty="0">
              <a:latin typeface="Franklin Gothic Book" panose="020B05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DA64EE6F-31B6-4D41-998E-6D32F50B8000}"/>
              </a:ext>
            </a:extLst>
          </p:cNvPr>
          <p:cNvCxnSpPr>
            <a:cxnSpLocks/>
            <a:endCxn id="60" idx="1"/>
          </p:cNvCxnSpPr>
          <p:nvPr/>
        </p:nvCxnSpPr>
        <p:spPr>
          <a:xfrm>
            <a:off x="5838724" y="4726365"/>
            <a:ext cx="2161880" cy="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815A84A4-EAD8-2440-B189-2E7DC638AF4F}"/>
              </a:ext>
            </a:extLst>
          </p:cNvPr>
          <p:cNvCxnSpPr>
            <a:cxnSpLocks/>
            <a:stCxn id="60" idx="2"/>
            <a:endCxn id="44" idx="0"/>
          </p:cNvCxnSpPr>
          <p:nvPr/>
        </p:nvCxnSpPr>
        <p:spPr>
          <a:xfrm flipH="1">
            <a:off x="8709507" y="5117962"/>
            <a:ext cx="1" cy="64337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8D75E077-3238-1942-A427-F6D32F2F71EB}"/>
              </a:ext>
            </a:extLst>
          </p:cNvPr>
          <p:cNvSpPr txBox="1"/>
          <p:nvPr/>
        </p:nvSpPr>
        <p:spPr>
          <a:xfrm>
            <a:off x="7943144" y="5263107"/>
            <a:ext cx="1532724" cy="340519"/>
          </a:xfrm>
          <a:prstGeom prst="round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ru-RU" sz="1400" dirty="0"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Материалы дела</a:t>
            </a:r>
            <a:endParaRPr lang="en-BY" sz="1400" dirty="0">
              <a:latin typeface="Franklin Gothic Book" panose="020B05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031D2D5A-A4BD-BD45-8293-D9284AAE9BB5}"/>
              </a:ext>
            </a:extLst>
          </p:cNvPr>
          <p:cNvSpPr/>
          <p:nvPr/>
        </p:nvSpPr>
        <p:spPr>
          <a:xfrm>
            <a:off x="994585" y="4327939"/>
            <a:ext cx="2142548" cy="784522"/>
          </a:xfrm>
          <a:prstGeom prst="ellipse">
            <a:avLst/>
          </a:prstGeom>
          <a:ln w="1905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>
                <a:latin typeface="Franklin Gothic Book" panose="020B0503020102020204" pitchFamily="34" charset="0"/>
              </a:rPr>
              <a:t>Истец уплачивает </a:t>
            </a:r>
            <a:r>
              <a:rPr lang="ru-RU" sz="1200" dirty="0">
                <a:latin typeface="Franklin Gothic Book" panose="020B0503020102020204" pitchFamily="34" charset="0"/>
              </a:rPr>
              <a:t>арбитражный сбор за Ответчика?</a:t>
            </a:r>
            <a:endParaRPr lang="en-BY" sz="1200" dirty="0">
              <a:latin typeface="Franklin Gothic Book" panose="020B0503020102020204" pitchFamily="34" charset="0"/>
            </a:endParaRP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6EC9EB06-D85D-BC49-BCDA-168A91024AB9}"/>
              </a:ext>
            </a:extLst>
          </p:cNvPr>
          <p:cNvCxnSpPr>
            <a:cxnSpLocks/>
            <a:endCxn id="80" idx="6"/>
          </p:cNvCxnSpPr>
          <p:nvPr/>
        </p:nvCxnSpPr>
        <p:spPr>
          <a:xfrm flipH="1" flipV="1">
            <a:off x="3137133" y="4720200"/>
            <a:ext cx="963520" cy="66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67BB2822-2C85-BE49-849E-EBC3625D4322}"/>
              </a:ext>
            </a:extLst>
          </p:cNvPr>
          <p:cNvCxnSpPr>
            <a:cxnSpLocks/>
            <a:stCxn id="80" idx="4"/>
          </p:cNvCxnSpPr>
          <p:nvPr/>
        </p:nvCxnSpPr>
        <p:spPr>
          <a:xfrm>
            <a:off x="2065859" y="5112461"/>
            <a:ext cx="0" cy="33131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6524824C-5975-BC48-B325-19333F061AFF}"/>
              </a:ext>
            </a:extLst>
          </p:cNvPr>
          <p:cNvCxnSpPr>
            <a:cxnSpLocks/>
          </p:cNvCxnSpPr>
          <p:nvPr/>
        </p:nvCxnSpPr>
        <p:spPr>
          <a:xfrm flipH="1">
            <a:off x="1156195" y="5443776"/>
            <a:ext cx="902048" cy="2356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0A507D60-0814-3941-9E9E-525974461FFA}"/>
              </a:ext>
            </a:extLst>
          </p:cNvPr>
          <p:cNvCxnSpPr>
            <a:cxnSpLocks/>
          </p:cNvCxnSpPr>
          <p:nvPr/>
        </p:nvCxnSpPr>
        <p:spPr>
          <a:xfrm>
            <a:off x="2058243" y="5443776"/>
            <a:ext cx="1023684" cy="2356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3973D45D-2FF1-F049-B89A-6E45E8E4ED45}"/>
              </a:ext>
            </a:extLst>
          </p:cNvPr>
          <p:cNvSpPr txBox="1"/>
          <p:nvPr/>
        </p:nvSpPr>
        <p:spPr>
          <a:xfrm>
            <a:off x="2451378" y="5223047"/>
            <a:ext cx="419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>да</a:t>
            </a:r>
            <a:endParaRPr lang="en-BY" sz="1600" dirty="0">
              <a:solidFill>
                <a:schemeClr val="accent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846E372E-2AEF-A745-9062-619FB36E6E68}"/>
              </a:ext>
            </a:extLst>
          </p:cNvPr>
          <p:cNvSpPr txBox="1"/>
          <p:nvPr/>
        </p:nvSpPr>
        <p:spPr>
          <a:xfrm>
            <a:off x="1354437" y="5226373"/>
            <a:ext cx="5518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>нет</a:t>
            </a:r>
            <a:endParaRPr lang="en-BY" sz="1600" dirty="0">
              <a:solidFill>
                <a:schemeClr val="accent1"/>
              </a:solidFill>
              <a:latin typeface="Franklin Gothic Book" panose="020B0503020102020204" pitchFamily="34" charset="0"/>
            </a:endParaRPr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5727CB4A-0DC9-EA4F-B325-EFEC264D49DF}"/>
              </a:ext>
            </a:extLst>
          </p:cNvPr>
          <p:cNvCxnSpPr>
            <a:cxnSpLocks/>
          </p:cNvCxnSpPr>
          <p:nvPr/>
        </p:nvCxnSpPr>
        <p:spPr>
          <a:xfrm>
            <a:off x="3081927" y="5679426"/>
            <a:ext cx="277399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>
            <a:extLst>
              <a:ext uri="{FF2B5EF4-FFF2-40B4-BE49-F238E27FC236}">
                <a16:creationId xmlns:a16="http://schemas.microsoft.com/office/drawing/2014/main" id="{259363FA-8E9E-AA41-807F-6C73A2DA0276}"/>
              </a:ext>
            </a:extLst>
          </p:cNvPr>
          <p:cNvSpPr/>
          <p:nvPr/>
        </p:nvSpPr>
        <p:spPr>
          <a:xfrm>
            <a:off x="447291" y="5896492"/>
            <a:ext cx="1417807" cy="783193"/>
          </a:xfrm>
          <a:prstGeom prst="rect">
            <a:avLst/>
          </a:prstGeom>
          <a:ln w="1905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Прекращение производства по делу</a:t>
            </a:r>
            <a:endParaRPr lang="en-BY" sz="1400" dirty="0">
              <a:latin typeface="Franklin Gothic Book" panose="020B05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02A64DDF-5106-E34D-989F-DF902BDADB24}"/>
              </a:ext>
            </a:extLst>
          </p:cNvPr>
          <p:cNvCxnSpPr>
            <a:cxnSpLocks/>
            <a:endCxn id="99" idx="0"/>
          </p:cNvCxnSpPr>
          <p:nvPr/>
        </p:nvCxnSpPr>
        <p:spPr>
          <a:xfrm>
            <a:off x="1156195" y="5679426"/>
            <a:ext cx="0" cy="21706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:a16="http://schemas.microsoft.com/office/drawing/2014/main" id="{49936EA8-1349-D745-A542-51008429A61B}"/>
              </a:ext>
            </a:extLst>
          </p:cNvPr>
          <p:cNvSpPr txBox="1"/>
          <p:nvPr/>
        </p:nvSpPr>
        <p:spPr>
          <a:xfrm>
            <a:off x="6071010" y="3773305"/>
            <a:ext cx="3143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>2</a:t>
            </a:r>
            <a:endParaRPr lang="en-BY" sz="1400" dirty="0">
              <a:solidFill>
                <a:schemeClr val="accent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46F95F55-0D70-5E48-888C-AC3222D55301}"/>
              </a:ext>
            </a:extLst>
          </p:cNvPr>
          <p:cNvSpPr txBox="1"/>
          <p:nvPr/>
        </p:nvSpPr>
        <p:spPr>
          <a:xfrm>
            <a:off x="6819443" y="4725701"/>
            <a:ext cx="3143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>3</a:t>
            </a:r>
            <a:endParaRPr lang="en-BY" sz="1400" dirty="0">
              <a:solidFill>
                <a:schemeClr val="accent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7F93409A-9862-C341-84BB-714D74B5A7E3}"/>
              </a:ext>
            </a:extLst>
          </p:cNvPr>
          <p:cNvSpPr txBox="1"/>
          <p:nvPr/>
        </p:nvSpPr>
        <p:spPr>
          <a:xfrm>
            <a:off x="3451647" y="4697661"/>
            <a:ext cx="3143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>3</a:t>
            </a:r>
            <a:endParaRPr lang="en-BY" sz="1400" dirty="0">
              <a:solidFill>
                <a:schemeClr val="accent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4654BB5B-7583-044E-8BFE-6A9CA98BD6FC}"/>
              </a:ext>
            </a:extLst>
          </p:cNvPr>
          <p:cNvSpPr txBox="1"/>
          <p:nvPr/>
        </p:nvSpPr>
        <p:spPr>
          <a:xfrm>
            <a:off x="1918961" y="4044000"/>
            <a:ext cx="3143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>4</a:t>
            </a:r>
            <a:endParaRPr lang="en-BY" sz="1400" dirty="0">
              <a:solidFill>
                <a:schemeClr val="accent1"/>
              </a:solidFill>
              <a:latin typeface="Franklin Gothic Book" panose="020B0503020102020204" pitchFamily="34" charset="0"/>
            </a:endParaRPr>
          </a:p>
        </p:txBody>
      </p: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9E4ADB8C-AA6A-9E49-8C64-B3B3A4ED26F1}"/>
              </a:ext>
            </a:extLst>
          </p:cNvPr>
          <p:cNvCxnSpPr>
            <a:cxnSpLocks/>
          </p:cNvCxnSpPr>
          <p:nvPr/>
        </p:nvCxnSpPr>
        <p:spPr>
          <a:xfrm flipH="1" flipV="1">
            <a:off x="5835190" y="4725701"/>
            <a:ext cx="0" cy="95372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1957C258-7639-6D47-9674-113457CC893D}"/>
              </a:ext>
            </a:extLst>
          </p:cNvPr>
          <p:cNvSpPr txBox="1"/>
          <p:nvPr/>
        </p:nvSpPr>
        <p:spPr>
          <a:xfrm>
            <a:off x="6660933" y="543214"/>
            <a:ext cx="9085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Franklin Gothic Book" panose="020B0503020102020204" pitchFamily="34" charset="0"/>
              </a:rPr>
              <a:t>15 дней</a:t>
            </a:r>
            <a:endParaRPr lang="en-BY" sz="1200" dirty="0">
              <a:latin typeface="Franklin Gothic Book" panose="020B0503020102020204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1B6D0B99-8903-924C-810A-29110750D101}"/>
              </a:ext>
            </a:extLst>
          </p:cNvPr>
          <p:cNvSpPr txBox="1"/>
          <p:nvPr/>
        </p:nvSpPr>
        <p:spPr>
          <a:xfrm>
            <a:off x="1152662" y="5618376"/>
            <a:ext cx="3143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>5</a:t>
            </a:r>
            <a:endParaRPr lang="en-BY" sz="1400" dirty="0">
              <a:solidFill>
                <a:schemeClr val="accent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7A36720A-E47C-AA48-8E70-5AB147102E1C}"/>
              </a:ext>
            </a:extLst>
          </p:cNvPr>
          <p:cNvSpPr txBox="1"/>
          <p:nvPr/>
        </p:nvSpPr>
        <p:spPr>
          <a:xfrm>
            <a:off x="4310240" y="5679426"/>
            <a:ext cx="3143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>5</a:t>
            </a:r>
            <a:endParaRPr lang="en-BY" sz="1400" dirty="0">
              <a:solidFill>
                <a:schemeClr val="accent1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186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19FCD7C-AFA8-2F41-BCBC-D50A7459B4FB}"/>
              </a:ext>
            </a:extLst>
          </p:cNvPr>
          <p:cNvSpPr txBox="1"/>
          <p:nvPr/>
        </p:nvSpPr>
        <p:spPr>
          <a:xfrm>
            <a:off x="709930" y="178315"/>
            <a:ext cx="84861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>
                <a:latin typeface="Franklin Gothic Book" panose="020B0503020102020204" pitchFamily="34" charset="0"/>
              </a:rPr>
              <a:t>3. Арбитражное разбирательство</a:t>
            </a:r>
            <a:endParaRPr lang="en-BY" sz="2600" dirty="0">
              <a:latin typeface="Franklin Gothic Book" panose="020B05030201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3AB304-F1BF-B040-9F6C-5354B269EAB8}"/>
              </a:ext>
            </a:extLst>
          </p:cNvPr>
          <p:cNvSpPr txBox="1"/>
          <p:nvPr/>
        </p:nvSpPr>
        <p:spPr>
          <a:xfrm>
            <a:off x="3929316" y="1931910"/>
            <a:ext cx="2047367" cy="783193"/>
          </a:xfrm>
          <a:prstGeom prst="roundRect">
            <a:avLst/>
          </a:prstGeom>
          <a:gradFill flip="none" rotWithShape="1">
            <a:gsLst>
              <a:gs pos="59000">
                <a:schemeClr val="accent3">
                  <a:lumMod val="40000"/>
                  <a:lumOff val="60000"/>
                </a:schemeClr>
              </a:gs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18900000" scaled="1"/>
            <a:tileRect/>
          </a:gra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Палата арбитров</a:t>
            </a:r>
            <a:endParaRPr lang="en-BY" sz="2000" dirty="0">
              <a:solidFill>
                <a:schemeClr val="tx1"/>
              </a:solidFill>
              <a:latin typeface="Franklin Gothic Book" panose="020B05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D5CC91-57FD-204F-A600-F33E3B5623EA}"/>
              </a:ext>
            </a:extLst>
          </p:cNvPr>
          <p:cNvSpPr txBox="1"/>
          <p:nvPr/>
        </p:nvSpPr>
        <p:spPr>
          <a:xfrm>
            <a:off x="270008" y="2102170"/>
            <a:ext cx="1860919" cy="442674"/>
          </a:xfrm>
          <a:prstGeom prst="roundRect">
            <a:avLst/>
          </a:prstGeom>
          <a:gradFill flip="none" rotWithShape="1">
            <a:gsLst>
              <a:gs pos="58000">
                <a:schemeClr val="bg1"/>
              </a:gs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18900000" scaled="1"/>
            <a:tileRect/>
          </a:gra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Истец</a:t>
            </a:r>
            <a:endParaRPr lang="en-BY" sz="2000" dirty="0">
              <a:solidFill>
                <a:schemeClr val="tx1"/>
              </a:solidFill>
              <a:latin typeface="Franklin Gothic Book" panose="020B05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90CD1A-43F4-1041-8EC6-460A47DD9DA8}"/>
              </a:ext>
            </a:extLst>
          </p:cNvPr>
          <p:cNvSpPr txBox="1"/>
          <p:nvPr/>
        </p:nvSpPr>
        <p:spPr>
          <a:xfrm>
            <a:off x="7775070" y="2094905"/>
            <a:ext cx="1860919" cy="442674"/>
          </a:xfrm>
          <a:prstGeom prst="roundRect">
            <a:avLst/>
          </a:prstGeom>
          <a:gradFill flip="none" rotWithShape="1">
            <a:gsLst>
              <a:gs pos="58000">
                <a:schemeClr val="bg1"/>
              </a:gs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18900000" scaled="1"/>
            <a:tileRect/>
          </a:gra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Ответчик</a:t>
            </a:r>
            <a:endParaRPr lang="en-BY" sz="2000" dirty="0">
              <a:solidFill>
                <a:schemeClr val="tx1"/>
              </a:solidFill>
              <a:latin typeface="Franklin Gothic Book" panose="020B05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CBEED25-A106-9148-A0B4-F5850A8B6144}"/>
              </a:ext>
            </a:extLst>
          </p:cNvPr>
          <p:cNvCxnSpPr>
            <a:cxnSpLocks/>
          </p:cNvCxnSpPr>
          <p:nvPr/>
        </p:nvCxnSpPr>
        <p:spPr>
          <a:xfrm>
            <a:off x="4373217" y="1320207"/>
            <a:ext cx="0" cy="61170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305B09D-A9F8-DC41-84EA-33A4EC7E9AD0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1200468" y="1320208"/>
            <a:ext cx="0" cy="78196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1969126-B287-F64D-86AE-E99D322172EB}"/>
              </a:ext>
            </a:extLst>
          </p:cNvPr>
          <p:cNvCxnSpPr>
            <a:cxnSpLocks/>
          </p:cNvCxnSpPr>
          <p:nvPr/>
        </p:nvCxnSpPr>
        <p:spPr>
          <a:xfrm>
            <a:off x="1200466" y="1320207"/>
            <a:ext cx="317275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01998581-C9FB-AB40-8DFE-C0942D78C1F5}"/>
              </a:ext>
            </a:extLst>
          </p:cNvPr>
          <p:cNvSpPr txBox="1"/>
          <p:nvPr/>
        </p:nvSpPr>
        <p:spPr>
          <a:xfrm>
            <a:off x="1901658" y="1052851"/>
            <a:ext cx="1770368" cy="578882"/>
          </a:xfrm>
          <a:prstGeom prst="round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ru-RU" sz="1400" dirty="0"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Детализированное исковое заявление</a:t>
            </a:r>
            <a:endParaRPr lang="en-BY" sz="1400" dirty="0">
              <a:latin typeface="Franklin Gothic Book" panose="020B05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CB6CDBF-B6F1-574A-9285-A676DDCA26A0}"/>
              </a:ext>
            </a:extLst>
          </p:cNvPr>
          <p:cNvSpPr txBox="1"/>
          <p:nvPr/>
        </p:nvSpPr>
        <p:spPr>
          <a:xfrm>
            <a:off x="2629680" y="1616672"/>
            <a:ext cx="3143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>1</a:t>
            </a:r>
            <a:endParaRPr lang="en-BY" sz="1400" dirty="0">
              <a:solidFill>
                <a:schemeClr val="accent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B799BCB-CD28-7A4D-9D44-8438DA692EF6}"/>
              </a:ext>
            </a:extLst>
          </p:cNvPr>
          <p:cNvSpPr txBox="1"/>
          <p:nvPr/>
        </p:nvSpPr>
        <p:spPr>
          <a:xfrm>
            <a:off x="3929316" y="4007055"/>
            <a:ext cx="2047367" cy="783193"/>
          </a:xfrm>
          <a:prstGeom prst="roundRect">
            <a:avLst/>
          </a:prstGeom>
          <a:gradFill flip="none" rotWithShape="1">
            <a:gsLst>
              <a:gs pos="51000">
                <a:schemeClr val="accent1">
                  <a:lumMod val="20000"/>
                  <a:lumOff val="80000"/>
                </a:schemeClr>
              </a:gs>
              <a:gs pos="0">
                <a:schemeClr val="bg1"/>
              </a:gs>
              <a:gs pos="100000">
                <a:schemeClr val="bg1"/>
              </a:gs>
            </a:gsLst>
            <a:lin ang="18900000" scaled="1"/>
            <a:tileRect/>
          </a:gra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Состав арбитража</a:t>
            </a:r>
            <a:endParaRPr lang="en-BY" sz="2000" dirty="0">
              <a:solidFill>
                <a:schemeClr val="tx1"/>
              </a:solidFill>
              <a:latin typeface="Franklin Gothic Book" panose="020B05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6A9FAE7-9F84-BD4F-83A6-97F0684C8FBE}"/>
              </a:ext>
            </a:extLst>
          </p:cNvPr>
          <p:cNvCxnSpPr>
            <a:cxnSpLocks/>
            <a:stCxn id="4" idx="2"/>
            <a:endCxn id="44" idx="0"/>
          </p:cNvCxnSpPr>
          <p:nvPr/>
        </p:nvCxnSpPr>
        <p:spPr>
          <a:xfrm>
            <a:off x="4953000" y="2715103"/>
            <a:ext cx="0" cy="129195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B2EC9918-BB9D-944A-B85F-2840347D18AC}"/>
              </a:ext>
            </a:extLst>
          </p:cNvPr>
          <p:cNvSpPr txBox="1"/>
          <p:nvPr/>
        </p:nvSpPr>
        <p:spPr>
          <a:xfrm>
            <a:off x="4301044" y="3071638"/>
            <a:ext cx="1303907" cy="578882"/>
          </a:xfrm>
          <a:prstGeom prst="round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ru-RU" sz="1400" dirty="0"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Письменные заявления</a:t>
            </a:r>
            <a:endParaRPr lang="en-BY" sz="1400" dirty="0">
              <a:latin typeface="Franklin Gothic Book" panose="020B05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33A1D74-3D68-B74F-A5BE-1B6CC62B5858}"/>
              </a:ext>
            </a:extLst>
          </p:cNvPr>
          <p:cNvSpPr txBox="1"/>
          <p:nvPr/>
        </p:nvSpPr>
        <p:spPr>
          <a:xfrm>
            <a:off x="2256246" y="771031"/>
            <a:ext cx="10611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Franklin Gothic Book" panose="020B0503020102020204" pitchFamily="34" charset="0"/>
              </a:rPr>
              <a:t>30 дней</a:t>
            </a:r>
            <a:endParaRPr lang="en-BY" sz="1200" dirty="0">
              <a:latin typeface="Franklin Gothic Book" panose="020B0503020102020204" pitchFamily="34" charset="0"/>
            </a:endParaRP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2CBDAD0-DF7A-C144-9271-C0007D9ABA39}"/>
              </a:ext>
            </a:extLst>
          </p:cNvPr>
          <p:cNvCxnSpPr>
            <a:cxnSpLocks/>
          </p:cNvCxnSpPr>
          <p:nvPr/>
        </p:nvCxnSpPr>
        <p:spPr>
          <a:xfrm>
            <a:off x="5629262" y="1320368"/>
            <a:ext cx="308651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0D176184-1ABD-1F4B-887C-54205E7B1271}"/>
              </a:ext>
            </a:extLst>
          </p:cNvPr>
          <p:cNvSpPr txBox="1"/>
          <p:nvPr/>
        </p:nvSpPr>
        <p:spPr>
          <a:xfrm>
            <a:off x="6324188" y="883470"/>
            <a:ext cx="1770368" cy="817245"/>
          </a:xfrm>
          <a:prstGeom prst="round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ru-RU" sz="1400" dirty="0"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Возражения на детализированное исковое заявление</a:t>
            </a:r>
            <a:endParaRPr lang="en-BY" sz="1400" dirty="0">
              <a:latin typeface="Franklin Gothic Book" panose="020B05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B14FE3A-6AD6-0F48-8714-AC4AA6147BDB}"/>
              </a:ext>
            </a:extLst>
          </p:cNvPr>
          <p:cNvSpPr txBox="1"/>
          <p:nvPr/>
        </p:nvSpPr>
        <p:spPr>
          <a:xfrm>
            <a:off x="7052209" y="1682652"/>
            <a:ext cx="3143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>2</a:t>
            </a:r>
            <a:endParaRPr lang="en-BY" sz="1400" dirty="0">
              <a:solidFill>
                <a:schemeClr val="accent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3D45776-8365-CD46-97B2-D5E1503F6E6F}"/>
              </a:ext>
            </a:extLst>
          </p:cNvPr>
          <p:cNvSpPr txBox="1"/>
          <p:nvPr/>
        </p:nvSpPr>
        <p:spPr>
          <a:xfrm>
            <a:off x="6678776" y="618197"/>
            <a:ext cx="10611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Franklin Gothic Book" panose="020B0503020102020204" pitchFamily="34" charset="0"/>
              </a:rPr>
              <a:t>30 дней</a:t>
            </a:r>
            <a:endParaRPr lang="en-BY" sz="1200" dirty="0">
              <a:latin typeface="Franklin Gothic Book" panose="020B0503020102020204" pitchFamily="34" charset="0"/>
            </a:endParaRP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90D1D444-127A-6845-A0D7-FE728BD0CE28}"/>
              </a:ext>
            </a:extLst>
          </p:cNvPr>
          <p:cNvCxnSpPr>
            <a:cxnSpLocks/>
          </p:cNvCxnSpPr>
          <p:nvPr/>
        </p:nvCxnSpPr>
        <p:spPr>
          <a:xfrm flipH="1">
            <a:off x="5622996" y="1320207"/>
            <a:ext cx="1" cy="60424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D4C96154-04ED-094E-A2B6-4533176F4BAC}"/>
              </a:ext>
            </a:extLst>
          </p:cNvPr>
          <p:cNvCxnSpPr>
            <a:cxnSpLocks/>
          </p:cNvCxnSpPr>
          <p:nvPr/>
        </p:nvCxnSpPr>
        <p:spPr>
          <a:xfrm>
            <a:off x="8705532" y="1334077"/>
            <a:ext cx="3977" cy="7608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>
            <a:extLst>
              <a:ext uri="{FF2B5EF4-FFF2-40B4-BE49-F238E27FC236}">
                <a16:creationId xmlns:a16="http://schemas.microsoft.com/office/drawing/2014/main" id="{82B58951-72D1-FC45-9331-1F155DB9060B}"/>
              </a:ext>
            </a:extLst>
          </p:cNvPr>
          <p:cNvSpPr/>
          <p:nvPr/>
        </p:nvSpPr>
        <p:spPr>
          <a:xfrm>
            <a:off x="3491492" y="5146783"/>
            <a:ext cx="2923015" cy="891879"/>
          </a:xfrm>
          <a:prstGeom prst="ellipse">
            <a:avLst/>
          </a:prstGeom>
          <a:ln w="1905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Franklin Gothic Book" panose="020B0503020102020204" pitchFamily="34" charset="0"/>
              </a:rPr>
              <a:t>Состав арбитража затребовал дополнительные письменные заявления?</a:t>
            </a:r>
            <a:endParaRPr lang="en-BY" sz="1200" dirty="0">
              <a:latin typeface="Franklin Gothic Book" panose="020B0503020102020204" pitchFamily="34" charset="0"/>
            </a:endParaRP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18781FB6-B981-3844-B6CD-B69DA66A1D78}"/>
              </a:ext>
            </a:extLst>
          </p:cNvPr>
          <p:cNvCxnSpPr>
            <a:cxnSpLocks/>
            <a:stCxn id="91" idx="4"/>
          </p:cNvCxnSpPr>
          <p:nvPr/>
        </p:nvCxnSpPr>
        <p:spPr>
          <a:xfrm flipH="1">
            <a:off x="4952997" y="6038662"/>
            <a:ext cx="3" cy="27897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8ED45CEB-C925-C548-B713-5CADB1029C59}"/>
              </a:ext>
            </a:extLst>
          </p:cNvPr>
          <p:cNvCxnSpPr>
            <a:cxnSpLocks/>
          </p:cNvCxnSpPr>
          <p:nvPr/>
        </p:nvCxnSpPr>
        <p:spPr>
          <a:xfrm flipH="1">
            <a:off x="4050952" y="6317633"/>
            <a:ext cx="902048" cy="21740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2AA83625-4021-2B47-AD73-EF16441CCA04}"/>
              </a:ext>
            </a:extLst>
          </p:cNvPr>
          <p:cNvCxnSpPr>
            <a:cxnSpLocks/>
          </p:cNvCxnSpPr>
          <p:nvPr/>
        </p:nvCxnSpPr>
        <p:spPr>
          <a:xfrm>
            <a:off x="4953000" y="6317633"/>
            <a:ext cx="885725" cy="2356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F7F2FDB8-8D4A-E14A-9C1B-FF769E233867}"/>
              </a:ext>
            </a:extLst>
          </p:cNvPr>
          <p:cNvSpPr txBox="1"/>
          <p:nvPr/>
        </p:nvSpPr>
        <p:spPr>
          <a:xfrm>
            <a:off x="5219302" y="6100230"/>
            <a:ext cx="419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>да</a:t>
            </a:r>
            <a:endParaRPr lang="en-BY" sz="1600" dirty="0">
              <a:solidFill>
                <a:schemeClr val="accent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37C7DFFC-5E7B-AF46-A9F3-8E569B1DF258}"/>
              </a:ext>
            </a:extLst>
          </p:cNvPr>
          <p:cNvSpPr txBox="1"/>
          <p:nvPr/>
        </p:nvSpPr>
        <p:spPr>
          <a:xfrm>
            <a:off x="4249194" y="6100230"/>
            <a:ext cx="5518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>нет</a:t>
            </a:r>
            <a:endParaRPr lang="en-BY" sz="1600" dirty="0">
              <a:solidFill>
                <a:schemeClr val="accent1"/>
              </a:solidFill>
              <a:latin typeface="Franklin Gothic Book" panose="020B0503020102020204" pitchFamily="34" charset="0"/>
            </a:endParaRPr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A2E701B6-BF43-EE4E-A0CB-427E1868E214}"/>
              </a:ext>
            </a:extLst>
          </p:cNvPr>
          <p:cNvCxnSpPr>
            <a:cxnSpLocks/>
            <a:stCxn id="44" idx="2"/>
            <a:endCxn id="91" idx="0"/>
          </p:cNvCxnSpPr>
          <p:nvPr/>
        </p:nvCxnSpPr>
        <p:spPr>
          <a:xfrm>
            <a:off x="4953000" y="4790248"/>
            <a:ext cx="0" cy="35653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>
            <a:extLst>
              <a:ext uri="{FF2B5EF4-FFF2-40B4-BE49-F238E27FC236}">
                <a16:creationId xmlns:a16="http://schemas.microsoft.com/office/drawing/2014/main" id="{17CE15CA-186C-0B4C-8136-7DDFDDA2ABE2}"/>
              </a:ext>
            </a:extLst>
          </p:cNvPr>
          <p:cNvSpPr/>
          <p:nvPr/>
        </p:nvSpPr>
        <p:spPr>
          <a:xfrm>
            <a:off x="7209370" y="5199897"/>
            <a:ext cx="2435242" cy="817245"/>
          </a:xfrm>
          <a:prstGeom prst="rect">
            <a:avLst/>
          </a:prstGeom>
          <a:ln w="1905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Предоставление дополнительных письменных заявлений сторонами</a:t>
            </a:r>
            <a:endParaRPr lang="en-BY" sz="1400" dirty="0">
              <a:latin typeface="Franklin Gothic Book" panose="020B05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7AF51E47-06B2-8A4C-B208-FE3140DC471D}"/>
              </a:ext>
            </a:extLst>
          </p:cNvPr>
          <p:cNvCxnSpPr>
            <a:cxnSpLocks/>
          </p:cNvCxnSpPr>
          <p:nvPr/>
        </p:nvCxnSpPr>
        <p:spPr>
          <a:xfrm flipV="1">
            <a:off x="5838725" y="6541517"/>
            <a:ext cx="2588266" cy="1176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88B0A4F1-729B-2440-B774-914D0648F925}"/>
              </a:ext>
            </a:extLst>
          </p:cNvPr>
          <p:cNvCxnSpPr>
            <a:cxnSpLocks/>
            <a:endCxn id="104" idx="2"/>
          </p:cNvCxnSpPr>
          <p:nvPr/>
        </p:nvCxnSpPr>
        <p:spPr>
          <a:xfrm flipV="1">
            <a:off x="8426991" y="6017142"/>
            <a:ext cx="0" cy="52437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>
            <a:extLst>
              <a:ext uri="{FF2B5EF4-FFF2-40B4-BE49-F238E27FC236}">
                <a16:creationId xmlns:a16="http://schemas.microsoft.com/office/drawing/2014/main" id="{C97CDA38-15AD-5543-82C0-B3681B5AED78}"/>
              </a:ext>
            </a:extLst>
          </p:cNvPr>
          <p:cNvSpPr/>
          <p:nvPr/>
        </p:nvSpPr>
        <p:spPr>
          <a:xfrm>
            <a:off x="261387" y="5199896"/>
            <a:ext cx="2435242" cy="817245"/>
          </a:xfrm>
          <a:prstGeom prst="rect">
            <a:avLst/>
          </a:prstGeom>
          <a:ln w="1905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Переход к проведению слушаний или вынесению решения</a:t>
            </a:r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5CC815E2-61D6-8642-99CD-CD648E6E724C}"/>
              </a:ext>
            </a:extLst>
          </p:cNvPr>
          <p:cNvCxnSpPr>
            <a:cxnSpLocks/>
          </p:cNvCxnSpPr>
          <p:nvPr/>
        </p:nvCxnSpPr>
        <p:spPr>
          <a:xfrm>
            <a:off x="1479008" y="6535036"/>
            <a:ext cx="257194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17F8E388-2D20-124F-B2C8-C53FC735FA5A}"/>
              </a:ext>
            </a:extLst>
          </p:cNvPr>
          <p:cNvCxnSpPr>
            <a:cxnSpLocks/>
            <a:endCxn id="111" idx="2"/>
          </p:cNvCxnSpPr>
          <p:nvPr/>
        </p:nvCxnSpPr>
        <p:spPr>
          <a:xfrm flipV="1">
            <a:off x="1479008" y="6017141"/>
            <a:ext cx="0" cy="52437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>
            <a:extLst>
              <a:ext uri="{FF2B5EF4-FFF2-40B4-BE49-F238E27FC236}">
                <a16:creationId xmlns:a16="http://schemas.microsoft.com/office/drawing/2014/main" id="{2DD37134-83C8-5F4D-A80C-0EF16FF803CF}"/>
              </a:ext>
            </a:extLst>
          </p:cNvPr>
          <p:cNvSpPr txBox="1"/>
          <p:nvPr/>
        </p:nvSpPr>
        <p:spPr>
          <a:xfrm>
            <a:off x="5589286" y="3216401"/>
            <a:ext cx="3143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>3</a:t>
            </a:r>
            <a:endParaRPr lang="en-BY" sz="1400" dirty="0">
              <a:solidFill>
                <a:schemeClr val="accent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9578E1DE-DE09-7844-AF54-BD06C14B372A}"/>
              </a:ext>
            </a:extLst>
          </p:cNvPr>
          <p:cNvSpPr txBox="1"/>
          <p:nvPr/>
        </p:nvSpPr>
        <p:spPr>
          <a:xfrm>
            <a:off x="6414507" y="5438833"/>
            <a:ext cx="3143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>4</a:t>
            </a:r>
            <a:endParaRPr lang="en-BY" sz="1400" dirty="0">
              <a:solidFill>
                <a:schemeClr val="accent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C5E8EB21-CAE9-2347-B5B4-C3EA4E9A8D44}"/>
              </a:ext>
            </a:extLst>
          </p:cNvPr>
          <p:cNvSpPr txBox="1"/>
          <p:nvPr/>
        </p:nvSpPr>
        <p:spPr>
          <a:xfrm>
            <a:off x="2537248" y="6533763"/>
            <a:ext cx="3143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>5</a:t>
            </a:r>
            <a:endParaRPr lang="en-BY" sz="1400" dirty="0">
              <a:solidFill>
                <a:schemeClr val="accent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83CCDE7E-D5D6-2E4A-87E5-5C3848E53D56}"/>
              </a:ext>
            </a:extLst>
          </p:cNvPr>
          <p:cNvSpPr txBox="1"/>
          <p:nvPr/>
        </p:nvSpPr>
        <p:spPr>
          <a:xfrm>
            <a:off x="6978013" y="6512251"/>
            <a:ext cx="3143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>5</a:t>
            </a:r>
            <a:endParaRPr lang="en-BY" sz="1400" dirty="0">
              <a:solidFill>
                <a:schemeClr val="accent1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913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19FCD7C-AFA8-2F41-BCBC-D50A7459B4FB}"/>
              </a:ext>
            </a:extLst>
          </p:cNvPr>
          <p:cNvSpPr txBox="1"/>
          <p:nvPr/>
        </p:nvSpPr>
        <p:spPr>
          <a:xfrm>
            <a:off x="709930" y="88099"/>
            <a:ext cx="84861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>
                <a:latin typeface="Franklin Gothic Book" panose="020B0503020102020204" pitchFamily="34" charset="0"/>
              </a:rPr>
              <a:t>4. Вынесение решения</a:t>
            </a:r>
            <a:endParaRPr lang="en-BY" sz="2600" dirty="0">
              <a:latin typeface="Franklin Gothic Book" panose="020B05030201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B799BCB-CD28-7A4D-9D44-8438DA692EF6}"/>
              </a:ext>
            </a:extLst>
          </p:cNvPr>
          <p:cNvSpPr txBox="1"/>
          <p:nvPr/>
        </p:nvSpPr>
        <p:spPr>
          <a:xfrm>
            <a:off x="3929316" y="710514"/>
            <a:ext cx="2047367" cy="783193"/>
          </a:xfrm>
          <a:prstGeom prst="roundRect">
            <a:avLst/>
          </a:prstGeom>
          <a:gradFill flip="none" rotWithShape="1">
            <a:gsLst>
              <a:gs pos="51000">
                <a:schemeClr val="accent1">
                  <a:lumMod val="20000"/>
                  <a:lumOff val="80000"/>
                </a:schemeClr>
              </a:gs>
              <a:gs pos="0">
                <a:schemeClr val="bg1"/>
              </a:gs>
              <a:gs pos="100000">
                <a:schemeClr val="bg1"/>
              </a:gs>
            </a:gsLst>
            <a:lin ang="18900000" scaled="1"/>
            <a:tileRect/>
          </a:gra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Состав арбитража</a:t>
            </a:r>
            <a:endParaRPr lang="en-BY" sz="2000" dirty="0">
              <a:solidFill>
                <a:schemeClr val="tx1"/>
              </a:solidFill>
              <a:latin typeface="Franklin Gothic Book" panose="020B05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82B58951-72D1-FC45-9331-1F155DB9060B}"/>
              </a:ext>
            </a:extLst>
          </p:cNvPr>
          <p:cNvSpPr/>
          <p:nvPr/>
        </p:nvSpPr>
        <p:spPr>
          <a:xfrm>
            <a:off x="3769698" y="1815226"/>
            <a:ext cx="2366605" cy="646944"/>
          </a:xfrm>
          <a:prstGeom prst="ellipse">
            <a:avLst/>
          </a:prstGeom>
          <a:ln w="1905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Franklin Gothic Book" panose="020B0503020102020204" pitchFamily="34" charset="0"/>
              </a:rPr>
              <a:t>Стороны заключили мировое соглашение?</a:t>
            </a:r>
            <a:endParaRPr lang="en-BY" sz="1200" dirty="0">
              <a:latin typeface="Franklin Gothic Book" panose="020B0503020102020204" pitchFamily="34" charset="0"/>
            </a:endParaRPr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A2E701B6-BF43-EE4E-A0CB-427E1868E214}"/>
              </a:ext>
            </a:extLst>
          </p:cNvPr>
          <p:cNvCxnSpPr>
            <a:cxnSpLocks/>
            <a:stCxn id="44" idx="2"/>
            <a:endCxn id="91" idx="0"/>
          </p:cNvCxnSpPr>
          <p:nvPr/>
        </p:nvCxnSpPr>
        <p:spPr>
          <a:xfrm>
            <a:off x="4953000" y="1493707"/>
            <a:ext cx="1" cy="32151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5DBAF41-0121-1B45-8D00-E77AE08C8061}"/>
              </a:ext>
            </a:extLst>
          </p:cNvPr>
          <p:cNvCxnSpPr>
            <a:cxnSpLocks/>
          </p:cNvCxnSpPr>
          <p:nvPr/>
        </p:nvCxnSpPr>
        <p:spPr>
          <a:xfrm flipH="1">
            <a:off x="4126939" y="2755682"/>
            <a:ext cx="826062" cy="26469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8F387FBC-98E4-2946-9609-D1555823B734}"/>
              </a:ext>
            </a:extLst>
          </p:cNvPr>
          <p:cNvCxnSpPr>
            <a:cxnSpLocks/>
          </p:cNvCxnSpPr>
          <p:nvPr/>
        </p:nvCxnSpPr>
        <p:spPr>
          <a:xfrm>
            <a:off x="4953000" y="2755682"/>
            <a:ext cx="826063" cy="26469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0B63E259-1F77-9743-80B1-B4B7FF641688}"/>
              </a:ext>
            </a:extLst>
          </p:cNvPr>
          <p:cNvSpPr txBox="1"/>
          <p:nvPr/>
        </p:nvSpPr>
        <p:spPr>
          <a:xfrm>
            <a:off x="5219302" y="2538279"/>
            <a:ext cx="419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>да</a:t>
            </a:r>
            <a:endParaRPr lang="en-BY" sz="1600" dirty="0">
              <a:solidFill>
                <a:schemeClr val="accent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52E3E92-24C6-A64B-9723-3938670623BA}"/>
              </a:ext>
            </a:extLst>
          </p:cNvPr>
          <p:cNvSpPr txBox="1"/>
          <p:nvPr/>
        </p:nvSpPr>
        <p:spPr>
          <a:xfrm>
            <a:off x="4249194" y="2538279"/>
            <a:ext cx="5518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>нет</a:t>
            </a:r>
            <a:endParaRPr lang="en-BY" sz="1600" dirty="0">
              <a:solidFill>
                <a:schemeClr val="accent1"/>
              </a:solidFill>
              <a:latin typeface="Franklin Gothic Book" panose="020B0503020102020204" pitchFamily="34" charset="0"/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012F6677-6106-0549-8B75-5320C2A3BA46}"/>
              </a:ext>
            </a:extLst>
          </p:cNvPr>
          <p:cNvCxnSpPr>
            <a:cxnSpLocks/>
            <a:stCxn id="91" idx="4"/>
          </p:cNvCxnSpPr>
          <p:nvPr/>
        </p:nvCxnSpPr>
        <p:spPr>
          <a:xfrm>
            <a:off x="4953001" y="2462170"/>
            <a:ext cx="0" cy="29351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7F25D3DF-1C78-E144-9F34-4536300AAC69}"/>
              </a:ext>
            </a:extLst>
          </p:cNvPr>
          <p:cNvSpPr/>
          <p:nvPr/>
        </p:nvSpPr>
        <p:spPr>
          <a:xfrm>
            <a:off x="398089" y="2611755"/>
            <a:ext cx="2435242" cy="817245"/>
          </a:xfrm>
          <a:prstGeom prst="rect">
            <a:avLst/>
          </a:prstGeom>
          <a:ln w="1905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Вынесение решения составом арбитража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757212D-8802-2A4E-8A84-109C3F92B652}"/>
              </a:ext>
            </a:extLst>
          </p:cNvPr>
          <p:cNvSpPr/>
          <p:nvPr/>
        </p:nvSpPr>
        <p:spPr>
          <a:xfrm>
            <a:off x="7072671" y="2611754"/>
            <a:ext cx="2435242" cy="817245"/>
          </a:xfrm>
          <a:prstGeom prst="rect">
            <a:avLst/>
          </a:prstGeom>
          <a:ln w="1905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Вынесение решения на согласованных сторонами условиях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927BB7ED-1C16-3448-ABAA-DD00509F84F3}"/>
              </a:ext>
            </a:extLst>
          </p:cNvPr>
          <p:cNvCxnSpPr>
            <a:cxnSpLocks/>
            <a:endCxn id="54" idx="3"/>
          </p:cNvCxnSpPr>
          <p:nvPr/>
        </p:nvCxnSpPr>
        <p:spPr>
          <a:xfrm flipH="1">
            <a:off x="2833331" y="3020377"/>
            <a:ext cx="1293608" cy="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AB3F4903-22C4-D440-AD18-6680BFE2B011}"/>
              </a:ext>
            </a:extLst>
          </p:cNvPr>
          <p:cNvCxnSpPr>
            <a:cxnSpLocks/>
            <a:endCxn id="55" idx="1"/>
          </p:cNvCxnSpPr>
          <p:nvPr/>
        </p:nvCxnSpPr>
        <p:spPr>
          <a:xfrm>
            <a:off x="5762739" y="3020377"/>
            <a:ext cx="1309932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5956BB53-1C8B-C045-810D-6EDF07C78BDB}"/>
              </a:ext>
            </a:extLst>
          </p:cNvPr>
          <p:cNvSpPr txBox="1"/>
          <p:nvPr/>
        </p:nvSpPr>
        <p:spPr>
          <a:xfrm>
            <a:off x="3929316" y="4322108"/>
            <a:ext cx="2047367" cy="783193"/>
          </a:xfrm>
          <a:prstGeom prst="roundRect">
            <a:avLst/>
          </a:prstGeom>
          <a:gradFill flip="none" rotWithShape="1">
            <a:gsLst>
              <a:gs pos="59000">
                <a:schemeClr val="accent3">
                  <a:lumMod val="40000"/>
                  <a:lumOff val="60000"/>
                </a:schemeClr>
              </a:gs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18900000" scaled="1"/>
            <a:tileRect/>
          </a:gra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Палата арбитров</a:t>
            </a:r>
            <a:endParaRPr lang="en-BY" sz="2000" dirty="0">
              <a:solidFill>
                <a:schemeClr val="tx1"/>
              </a:solidFill>
              <a:latin typeface="Franklin Gothic Book" panose="020B05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FBD1658F-66D8-FE4B-B143-C49F59BA7DAE}"/>
              </a:ext>
            </a:extLst>
          </p:cNvPr>
          <p:cNvCxnSpPr>
            <a:cxnSpLocks/>
            <a:endCxn id="54" idx="2"/>
          </p:cNvCxnSpPr>
          <p:nvPr/>
        </p:nvCxnSpPr>
        <p:spPr>
          <a:xfrm flipV="1">
            <a:off x="1615710" y="3429000"/>
            <a:ext cx="0" cy="27536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28562D68-1ABC-3E43-B44D-232A39AF0746}"/>
              </a:ext>
            </a:extLst>
          </p:cNvPr>
          <p:cNvCxnSpPr>
            <a:cxnSpLocks/>
          </p:cNvCxnSpPr>
          <p:nvPr/>
        </p:nvCxnSpPr>
        <p:spPr>
          <a:xfrm>
            <a:off x="1615710" y="3693696"/>
            <a:ext cx="3337288" cy="106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62A49A70-30A7-F446-A5BD-913830BF9E57}"/>
              </a:ext>
            </a:extLst>
          </p:cNvPr>
          <p:cNvCxnSpPr>
            <a:cxnSpLocks/>
            <a:endCxn id="63" idx="0"/>
          </p:cNvCxnSpPr>
          <p:nvPr/>
        </p:nvCxnSpPr>
        <p:spPr>
          <a:xfrm>
            <a:off x="4946691" y="3693696"/>
            <a:ext cx="6309" cy="62841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FD91C12C-5F09-FB42-8CE3-A6EDE96A0F21}"/>
              </a:ext>
            </a:extLst>
          </p:cNvPr>
          <p:cNvCxnSpPr>
            <a:cxnSpLocks/>
            <a:endCxn id="55" idx="2"/>
          </p:cNvCxnSpPr>
          <p:nvPr/>
        </p:nvCxnSpPr>
        <p:spPr>
          <a:xfrm flipV="1">
            <a:off x="8290290" y="3428999"/>
            <a:ext cx="2" cy="27536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998F21C8-973C-D049-BE91-05BEE6DC5B5A}"/>
              </a:ext>
            </a:extLst>
          </p:cNvPr>
          <p:cNvCxnSpPr>
            <a:cxnSpLocks/>
          </p:cNvCxnSpPr>
          <p:nvPr/>
        </p:nvCxnSpPr>
        <p:spPr>
          <a:xfrm flipV="1">
            <a:off x="4946691" y="3693696"/>
            <a:ext cx="3343599" cy="1299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id="{7C676CBE-83EF-AA4B-97F9-E6C7D9C50BBE}"/>
              </a:ext>
            </a:extLst>
          </p:cNvPr>
          <p:cNvSpPr txBox="1"/>
          <p:nvPr/>
        </p:nvSpPr>
        <p:spPr>
          <a:xfrm>
            <a:off x="4426996" y="3826340"/>
            <a:ext cx="1039390" cy="340519"/>
          </a:xfrm>
          <a:prstGeom prst="round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ru-RU" sz="1400" dirty="0"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Решение</a:t>
            </a:r>
            <a:endParaRPr lang="en-BY" sz="1400" dirty="0">
              <a:latin typeface="Franklin Gothic Book" panose="020B05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4555F719-0673-F54A-9F0F-6950EE109D7B}"/>
              </a:ext>
            </a:extLst>
          </p:cNvPr>
          <p:cNvSpPr/>
          <p:nvPr/>
        </p:nvSpPr>
        <p:spPr>
          <a:xfrm>
            <a:off x="4001296" y="5543052"/>
            <a:ext cx="1890789" cy="355329"/>
          </a:xfrm>
          <a:prstGeom prst="rect">
            <a:avLst/>
          </a:prstGeom>
          <a:ln w="1905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Заверение решения</a:t>
            </a: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871E2BD-529B-2C4A-9C25-A71C8E1AAFE7}"/>
              </a:ext>
            </a:extLst>
          </p:cNvPr>
          <p:cNvCxnSpPr>
            <a:cxnSpLocks/>
            <a:stCxn id="63" idx="2"/>
            <a:endCxn id="86" idx="0"/>
          </p:cNvCxnSpPr>
          <p:nvPr/>
        </p:nvCxnSpPr>
        <p:spPr>
          <a:xfrm flipH="1">
            <a:off x="4946691" y="5105301"/>
            <a:ext cx="6309" cy="43775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AA1A7891-F77A-734C-85A2-9A409CF5A74A}"/>
              </a:ext>
            </a:extLst>
          </p:cNvPr>
          <p:cNvSpPr txBox="1"/>
          <p:nvPr/>
        </p:nvSpPr>
        <p:spPr>
          <a:xfrm>
            <a:off x="398087" y="6114795"/>
            <a:ext cx="1860919" cy="442674"/>
          </a:xfrm>
          <a:prstGeom prst="roundRect">
            <a:avLst/>
          </a:prstGeom>
          <a:gradFill flip="none" rotWithShape="1">
            <a:gsLst>
              <a:gs pos="58000">
                <a:schemeClr val="bg1"/>
              </a:gs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18900000" scaled="1"/>
            <a:tileRect/>
          </a:gra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Истец</a:t>
            </a:r>
            <a:endParaRPr lang="en-BY" sz="2000" dirty="0">
              <a:solidFill>
                <a:schemeClr val="tx1"/>
              </a:solidFill>
              <a:latin typeface="Franklin Gothic Book" panose="020B05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4DE2F7C-E573-A24F-A0C0-17672DD801CD}"/>
              </a:ext>
            </a:extLst>
          </p:cNvPr>
          <p:cNvSpPr txBox="1"/>
          <p:nvPr/>
        </p:nvSpPr>
        <p:spPr>
          <a:xfrm>
            <a:off x="7646994" y="6114795"/>
            <a:ext cx="1860919" cy="442674"/>
          </a:xfrm>
          <a:prstGeom prst="roundRect">
            <a:avLst/>
          </a:prstGeom>
          <a:gradFill flip="none" rotWithShape="1">
            <a:gsLst>
              <a:gs pos="58000">
                <a:schemeClr val="bg1"/>
              </a:gs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18900000" scaled="1"/>
            <a:tileRect/>
          </a:gra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Ответчик</a:t>
            </a:r>
            <a:endParaRPr lang="en-BY" sz="2000" dirty="0">
              <a:solidFill>
                <a:schemeClr val="tx1"/>
              </a:solidFill>
              <a:latin typeface="Franklin Gothic Book" panose="020B05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907FC463-79CE-9D42-9EA5-537B2A6A276F}"/>
              </a:ext>
            </a:extLst>
          </p:cNvPr>
          <p:cNvCxnSpPr>
            <a:cxnSpLocks/>
            <a:stCxn id="86" idx="2"/>
          </p:cNvCxnSpPr>
          <p:nvPr/>
        </p:nvCxnSpPr>
        <p:spPr>
          <a:xfrm>
            <a:off x="4946691" y="5898381"/>
            <a:ext cx="0" cy="43775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30657A5E-453C-FC4D-A807-0294257A52B8}"/>
              </a:ext>
            </a:extLst>
          </p:cNvPr>
          <p:cNvCxnSpPr>
            <a:cxnSpLocks/>
            <a:endCxn id="89" idx="3"/>
          </p:cNvCxnSpPr>
          <p:nvPr/>
        </p:nvCxnSpPr>
        <p:spPr>
          <a:xfrm flipH="1">
            <a:off x="2259006" y="6336132"/>
            <a:ext cx="2687684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7C31E0E2-5F28-0E41-AAFC-A865559429F3}"/>
              </a:ext>
            </a:extLst>
          </p:cNvPr>
          <p:cNvCxnSpPr>
            <a:cxnSpLocks/>
            <a:endCxn id="90" idx="1"/>
          </p:cNvCxnSpPr>
          <p:nvPr/>
        </p:nvCxnSpPr>
        <p:spPr>
          <a:xfrm>
            <a:off x="4959310" y="6336132"/>
            <a:ext cx="2687684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2AD4ECB5-F1D9-974B-A755-A32F264115A8}"/>
              </a:ext>
            </a:extLst>
          </p:cNvPr>
          <p:cNvSpPr txBox="1"/>
          <p:nvPr/>
        </p:nvSpPr>
        <p:spPr>
          <a:xfrm>
            <a:off x="3076844" y="6165872"/>
            <a:ext cx="1039390" cy="340519"/>
          </a:xfrm>
          <a:prstGeom prst="round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ru-RU" sz="1400" dirty="0"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Решение</a:t>
            </a:r>
            <a:endParaRPr lang="en-BY" sz="1400" dirty="0">
              <a:latin typeface="Franklin Gothic Book" panose="020B05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0818903F-AD97-1E44-926F-7D68B83BDA29}"/>
              </a:ext>
            </a:extLst>
          </p:cNvPr>
          <p:cNvSpPr txBox="1"/>
          <p:nvPr/>
        </p:nvSpPr>
        <p:spPr>
          <a:xfrm>
            <a:off x="5762739" y="6165871"/>
            <a:ext cx="1039390" cy="340519"/>
          </a:xfrm>
          <a:prstGeom prst="round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ru-RU" sz="1400" dirty="0"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Решение</a:t>
            </a:r>
            <a:endParaRPr lang="en-BY" sz="1400" dirty="0">
              <a:latin typeface="Franklin Gothic Book" panose="020B0503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F97FFBA2-F0FF-AD47-B649-05E13F38A5A0}"/>
              </a:ext>
            </a:extLst>
          </p:cNvPr>
          <p:cNvSpPr txBox="1"/>
          <p:nvPr/>
        </p:nvSpPr>
        <p:spPr>
          <a:xfrm>
            <a:off x="6145989" y="1984998"/>
            <a:ext cx="3143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>1</a:t>
            </a:r>
            <a:endParaRPr lang="en-BY" sz="1400" dirty="0">
              <a:solidFill>
                <a:schemeClr val="accent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27D4F041-930E-E74F-BF6E-78CFAC78D782}"/>
              </a:ext>
            </a:extLst>
          </p:cNvPr>
          <p:cNvSpPr txBox="1"/>
          <p:nvPr/>
        </p:nvSpPr>
        <p:spPr>
          <a:xfrm>
            <a:off x="3345067" y="3013155"/>
            <a:ext cx="3143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>2</a:t>
            </a:r>
            <a:endParaRPr lang="en-BY" sz="1400" dirty="0">
              <a:solidFill>
                <a:schemeClr val="accent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F4BD38C1-720B-1D41-8341-32338C34D2D1}"/>
              </a:ext>
            </a:extLst>
          </p:cNvPr>
          <p:cNvSpPr txBox="1"/>
          <p:nvPr/>
        </p:nvSpPr>
        <p:spPr>
          <a:xfrm>
            <a:off x="6269818" y="3013155"/>
            <a:ext cx="3143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>2</a:t>
            </a:r>
            <a:endParaRPr lang="en-BY" sz="1400" dirty="0">
              <a:solidFill>
                <a:schemeClr val="accent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BC30660E-A0E0-6945-94B8-CD3FDEDB87C5}"/>
              </a:ext>
            </a:extLst>
          </p:cNvPr>
          <p:cNvSpPr txBox="1"/>
          <p:nvPr/>
        </p:nvSpPr>
        <p:spPr>
          <a:xfrm>
            <a:off x="5489282" y="3836666"/>
            <a:ext cx="3143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>3</a:t>
            </a:r>
            <a:endParaRPr lang="en-BY" sz="1400" dirty="0">
              <a:solidFill>
                <a:schemeClr val="accent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417186C9-746F-B049-A80C-36C132BF6633}"/>
              </a:ext>
            </a:extLst>
          </p:cNvPr>
          <p:cNvSpPr txBox="1"/>
          <p:nvPr/>
        </p:nvSpPr>
        <p:spPr>
          <a:xfrm>
            <a:off x="5954547" y="5558560"/>
            <a:ext cx="3143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>4</a:t>
            </a:r>
            <a:endParaRPr lang="en-BY" sz="1400" dirty="0">
              <a:solidFill>
                <a:schemeClr val="accent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9B683508-BC9A-B343-9D93-618DC47B8C28}"/>
              </a:ext>
            </a:extLst>
          </p:cNvPr>
          <p:cNvSpPr txBox="1"/>
          <p:nvPr/>
        </p:nvSpPr>
        <p:spPr>
          <a:xfrm>
            <a:off x="3445686" y="6505573"/>
            <a:ext cx="3143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>5</a:t>
            </a:r>
            <a:endParaRPr lang="en-BY" sz="1400" dirty="0">
              <a:solidFill>
                <a:schemeClr val="accent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208EEA6D-5CB6-CC40-BB58-D76470D9C6B0}"/>
              </a:ext>
            </a:extLst>
          </p:cNvPr>
          <p:cNvSpPr txBox="1"/>
          <p:nvPr/>
        </p:nvSpPr>
        <p:spPr>
          <a:xfrm>
            <a:off x="6125271" y="6492125"/>
            <a:ext cx="3143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>5</a:t>
            </a:r>
            <a:endParaRPr lang="en-BY" sz="1400" dirty="0">
              <a:solidFill>
                <a:schemeClr val="accent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8DDC2DD-3933-324F-B733-2C6F063778B1}"/>
              </a:ext>
            </a:extLst>
          </p:cNvPr>
          <p:cNvSpPr txBox="1"/>
          <p:nvPr/>
        </p:nvSpPr>
        <p:spPr>
          <a:xfrm>
            <a:off x="3595158" y="3422033"/>
            <a:ext cx="2703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Franklin Gothic Book" panose="020B0503020102020204" pitchFamily="34" charset="0"/>
              </a:rPr>
              <a:t>6 месяцев с момента получения дела</a:t>
            </a:r>
            <a:endParaRPr lang="en-BY" sz="12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77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4569</TotalTime>
  <Words>242</Words>
  <Application>Microsoft Macintosh PowerPoint</Application>
  <PresentationFormat>Лист A4 (210x297 мм)</PresentationFormat>
  <Paragraphs>107</Paragraphs>
  <Slides>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Franklin Gothic Book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 Yurevich │ GIP</dc:creator>
  <cp:lastModifiedBy>Oksana Kotel | GIP</cp:lastModifiedBy>
  <cp:revision>35</cp:revision>
  <cp:lastPrinted>2021-03-02T15:09:42Z</cp:lastPrinted>
  <dcterms:created xsi:type="dcterms:W3CDTF">2021-02-23T11:00:37Z</dcterms:created>
  <dcterms:modified xsi:type="dcterms:W3CDTF">2021-04-08T12:05:21Z</dcterms:modified>
</cp:coreProperties>
</file>